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84" r:id="rId4"/>
    <p:sldId id="257" r:id="rId5"/>
    <p:sldId id="273" r:id="rId6"/>
    <p:sldId id="258" r:id="rId7"/>
    <p:sldId id="266" r:id="rId8"/>
    <p:sldId id="277" r:id="rId9"/>
    <p:sldId id="278" r:id="rId10"/>
    <p:sldId id="279" r:id="rId11"/>
    <p:sldId id="281" r:id="rId12"/>
    <p:sldId id="280" r:id="rId13"/>
    <p:sldId id="282" r:id="rId14"/>
    <p:sldId id="259" r:id="rId15"/>
    <p:sldId id="267" r:id="rId16"/>
    <p:sldId id="268" r:id="rId17"/>
    <p:sldId id="269" r:id="rId18"/>
    <p:sldId id="270" r:id="rId19"/>
    <p:sldId id="283" r:id="rId20"/>
    <p:sldId id="271" r:id="rId21"/>
    <p:sldId id="275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9" autoAdjust="0"/>
  </p:normalViewPr>
  <p:slideViewPr>
    <p:cSldViewPr>
      <p:cViewPr varScale="1">
        <p:scale>
          <a:sx n="68" d="100"/>
          <a:sy n="68" d="100"/>
        </p:scale>
        <p:origin x="6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D933F-0AFB-4F9C-B6E8-69F41052C41E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7E9A1-C525-4E12-A1FB-CAC559E4B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5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A9DA-26E1-4475-8A37-5C9B3707D99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5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3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2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0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4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8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7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7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2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6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79F9-79A0-4080-B700-A1046DAF4E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A585-99BC-4525-AB51-5763684BA0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emobr.ru/berezhlivoe-upravlenie/" TargetMode="External"/><Relationship Id="rId2" Type="http://schemas.openxmlformats.org/officeDocument/2006/relationships/hyperlink" Target="mailto:kemruose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969" y="191683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Муниципальный проект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u="sng" dirty="0">
                <a:solidFill>
                  <a:schemeClr val="tx2"/>
                </a:solidFill>
              </a:rPr>
              <a:t>СТАНДАРТИЗАЦИЯ ПОДГОТОВКИ ПУНКТОВ ПРИЕМА ЭКЗАМЕНОВ В РАМКАХ </a:t>
            </a:r>
            <a:r>
              <a:rPr lang="ru-RU" sz="2000" b="1" u="sng" dirty="0" smtClean="0">
                <a:solidFill>
                  <a:schemeClr val="tx2"/>
                </a:solidFill>
              </a:rPr>
              <a:t>ГОСУДАРСТВЕННОЙ ИТОГОВОЙ АТТЕСТАЦИИ  </a:t>
            </a:r>
            <a:r>
              <a:rPr lang="ru-RU" sz="2000" b="1" u="sng" dirty="0">
                <a:solidFill>
                  <a:schemeClr val="tx2"/>
                </a:solidFill>
              </a:rPr>
              <a:t>В КЕМЕРОВСКОМ МУНИЦИПАЛЬНОМ ОКРУГЕ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2024 г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6673"/>
            <a:ext cx="6400800" cy="1473200"/>
          </a:xfrm>
        </p:spPr>
        <p:txBody>
          <a:bodyPr/>
          <a:lstStyle/>
          <a:p>
            <a:r>
              <a:rPr lang="ru-RU" dirty="0"/>
              <a:t>Администрация Кемеровского муниципального округа </a:t>
            </a:r>
            <a:br>
              <a:rPr lang="ru-RU" dirty="0"/>
            </a:br>
            <a:r>
              <a:rPr lang="ru-RU" dirty="0"/>
              <a:t>Управление образования Кемеровского муниципального округа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2" b="7631"/>
          <a:stretch/>
        </p:blipFill>
        <p:spPr bwMode="auto">
          <a:xfrm>
            <a:off x="7308304" y="1052737"/>
            <a:ext cx="1444550" cy="11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552521" y="476674"/>
            <a:ext cx="766299" cy="8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IMG20241108170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7"/>
            <a:ext cx="4464496" cy="20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4180" y="709569"/>
            <a:ext cx="2161308" cy="1470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Переустановка оборудования в аудиториях, штабе,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оборудования,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печать,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приёмки от ЦМКО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3011" y="663617"/>
            <a:ext cx="3539235" cy="1460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Работа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техническим специалистом по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подключению закрытого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канала связи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видеооборудования в аудиториях, штабе,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передача видеоданных,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 приёмки от ЦМКО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326" y="2395248"/>
            <a:ext cx="2748857" cy="9887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Проверяет информацию о количестве стационарной техники (КОГЭ, КЕГЭ)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67881" y="2410039"/>
            <a:ext cx="3092346" cy="1337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Проверка технического состояния ППЭ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58378" y="2451127"/>
            <a:ext cx="1902866" cy="1296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Завершает проверку с членом ГЭК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48065" y="807216"/>
            <a:ext cx="1595004" cy="8104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888" y="89163"/>
            <a:ext cx="7730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проекта. Технический специалист.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0285" y="3935419"/>
            <a:ext cx="2749716" cy="9099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Готовит необходимое количество ПК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1699547" y="1098535"/>
            <a:ext cx="344842" cy="26672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 rot="16200000">
            <a:off x="4099179" y="1043331"/>
            <a:ext cx="344842" cy="33825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7358559" y="2081526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5400000">
            <a:off x="5194378" y="2778280"/>
            <a:ext cx="422312" cy="288578"/>
          </a:xfrm>
          <a:prstGeom prst="downArrow">
            <a:avLst>
              <a:gd name="adj1" fmla="val 34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 rot="5400000">
            <a:off x="3006077" y="2746335"/>
            <a:ext cx="346364" cy="322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660827" y="3411746"/>
            <a:ext cx="259773" cy="5206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02645" y="5834683"/>
            <a:ext cx="359964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ограничение времени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информация не дошла.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недостаток ресурсов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человеческий фактор/ошибки</a:t>
            </a:r>
          </a:p>
        </p:txBody>
      </p:sp>
      <p:sp>
        <p:nvSpPr>
          <p:cNvPr id="73" name="Пятно 1 72"/>
          <p:cNvSpPr/>
          <p:nvPr/>
        </p:nvSpPr>
        <p:spPr>
          <a:xfrm>
            <a:off x="6528776" y="168666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Пятно 1 73"/>
          <p:cNvSpPr/>
          <p:nvPr/>
        </p:nvSpPr>
        <p:spPr>
          <a:xfrm>
            <a:off x="4327995" y="333298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6" name="Пятно 1 75"/>
          <p:cNvSpPr/>
          <p:nvPr/>
        </p:nvSpPr>
        <p:spPr>
          <a:xfrm>
            <a:off x="2480519" y="2903642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Пятно 1 77"/>
          <p:cNvSpPr/>
          <p:nvPr/>
        </p:nvSpPr>
        <p:spPr>
          <a:xfrm>
            <a:off x="3798558" y="171159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Пятно 1 79"/>
          <p:cNvSpPr/>
          <p:nvPr/>
        </p:nvSpPr>
        <p:spPr>
          <a:xfrm>
            <a:off x="1113945" y="4703803"/>
            <a:ext cx="665817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4" name="Пятно 1 83"/>
          <p:cNvSpPr/>
          <p:nvPr/>
        </p:nvSpPr>
        <p:spPr>
          <a:xfrm>
            <a:off x="7180209" y="3383964"/>
            <a:ext cx="727273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13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6" name="Пятно 1 85"/>
          <p:cNvSpPr/>
          <p:nvPr/>
        </p:nvSpPr>
        <p:spPr>
          <a:xfrm>
            <a:off x="7907483" y="322106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" name="Пятно 1 86"/>
          <p:cNvSpPr/>
          <p:nvPr/>
        </p:nvSpPr>
        <p:spPr>
          <a:xfrm>
            <a:off x="3763512" y="1212457"/>
            <a:ext cx="677217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8" name="Пятно 1 87"/>
          <p:cNvSpPr/>
          <p:nvPr/>
        </p:nvSpPr>
        <p:spPr>
          <a:xfrm>
            <a:off x="2309049" y="457849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2" name="Пятно 1 91"/>
          <p:cNvSpPr/>
          <p:nvPr/>
        </p:nvSpPr>
        <p:spPr>
          <a:xfrm>
            <a:off x="6443490" y="3322754"/>
            <a:ext cx="736719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1791652" y="4578493"/>
            <a:ext cx="631713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13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2963637" y="1933941"/>
            <a:ext cx="665817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3" name="Пятно 1 32"/>
          <p:cNvSpPr/>
          <p:nvPr/>
        </p:nvSpPr>
        <p:spPr>
          <a:xfrm>
            <a:off x="2423366" y="1961129"/>
            <a:ext cx="685804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13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6934015" y="1537083"/>
            <a:ext cx="671006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5" name="Пятно 1 34"/>
          <p:cNvSpPr/>
          <p:nvPr/>
        </p:nvSpPr>
        <p:spPr>
          <a:xfrm>
            <a:off x="7605020" y="1488477"/>
            <a:ext cx="706832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13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95567" y="2176702"/>
            <a:ext cx="857444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18937" y="2080833"/>
            <a:ext cx="1085301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37689" y="3425247"/>
            <a:ext cx="1093161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67569" y="3827309"/>
            <a:ext cx="107316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7641" y="3791505"/>
            <a:ext cx="106269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7360" y="4935019"/>
            <a:ext cx="876585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079" y="3561369"/>
            <a:ext cx="1938687" cy="113607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информирует школу-ППЭ о данной информации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641" y="5023036"/>
            <a:ext cx="1561232" cy="17843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совместно с техническими специалистами и директором школы готовит видеонаблюдение и техническое оснащение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4227" y="5357729"/>
            <a:ext cx="1662545" cy="13577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выявляет проблемы подготовки ППЭ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2834" y="3477491"/>
            <a:ext cx="1662545" cy="13577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дает задание школьной команде подготовить аудитории и школу согласно Регламенту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019" y="2402349"/>
            <a:ext cx="1662545" cy="6373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проверяет подготовку ППЭ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0472" y="771186"/>
            <a:ext cx="1662545" cy="123305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совместно с директором подписывает акт готовности и отправляет в РЦОИ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9656" y="630382"/>
            <a:ext cx="1974275" cy="1447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смотрит особенности проведения экзаменов в этот день и выявляет необходимость дополнительного оборудования для проведения экзаменов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9656" y="2365671"/>
            <a:ext cx="1974275" cy="11118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9.выявляет потребность (если не имеется нужного оборудования в ППЭ)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9650" y="3764978"/>
            <a:ext cx="1974276" cy="289204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10.связывается с ОО при необходимости доп. оборудования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физики и химии ищут лабораторное оборудование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литературы – художественные произведения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аждая школа – предоставляет заранее словари и атласы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91740" y="3688912"/>
            <a:ext cx="2202872" cy="7689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распределяет оборудование по аудиториям 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07718" y="2519531"/>
            <a:ext cx="2202872" cy="7689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отписывается муниципальному координатору о готовности ППЭ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219" y="6358"/>
            <a:ext cx="6055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проекта.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ППЭ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91741" y="5888098"/>
            <a:ext cx="2202872" cy="7689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принимает оборудование из других школ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91740" y="4777163"/>
            <a:ext cx="2202872" cy="85958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совместно с командой школы просматривает оборудование на соответствие регламенту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11776" y="998682"/>
            <a:ext cx="1595004" cy="81048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7012" y="398647"/>
            <a:ext cx="2076777" cy="161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ограничение времени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информация не дошла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некорректность заполнения данных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нет опыта выполнения работы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11 - недостаток ресурсов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–человеческий фактор/ошибки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829099" y="3224584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91188" y="4733722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368630" y="2043846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5368630" y="3493916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1841758" y="5570883"/>
            <a:ext cx="425269" cy="60765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4099940" y="949190"/>
            <a:ext cx="349459" cy="46996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6413106" y="6212306"/>
            <a:ext cx="349459" cy="46996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3077007" y="4894632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0800000">
            <a:off x="3014026" y="3086454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0800000">
            <a:off x="3007926" y="2003514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0800000">
            <a:off x="7668481" y="5581697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7668481" y="4415453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ятно 1 38"/>
          <p:cNvSpPr/>
          <p:nvPr/>
        </p:nvSpPr>
        <p:spPr>
          <a:xfrm>
            <a:off x="1518809" y="2224692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ятно 1 39"/>
          <p:cNvSpPr/>
          <p:nvPr/>
        </p:nvSpPr>
        <p:spPr>
          <a:xfrm>
            <a:off x="1254558" y="3385490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2960353" y="528895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Пятно 1 41"/>
          <p:cNvSpPr/>
          <p:nvPr/>
        </p:nvSpPr>
        <p:spPr>
          <a:xfrm>
            <a:off x="1358480" y="5151906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3" name="Пятно 1 42"/>
          <p:cNvSpPr/>
          <p:nvPr/>
        </p:nvSpPr>
        <p:spPr>
          <a:xfrm>
            <a:off x="3331208" y="2711748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44" name="Пятно 1 43"/>
          <p:cNvSpPr/>
          <p:nvPr/>
        </p:nvSpPr>
        <p:spPr>
          <a:xfrm>
            <a:off x="2324227" y="6262020"/>
            <a:ext cx="636126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5" name="Пятно 1 44"/>
          <p:cNvSpPr/>
          <p:nvPr/>
        </p:nvSpPr>
        <p:spPr>
          <a:xfrm>
            <a:off x="78674" y="434754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Пятно 1 45"/>
          <p:cNvSpPr/>
          <p:nvPr/>
        </p:nvSpPr>
        <p:spPr>
          <a:xfrm>
            <a:off x="1384215" y="5790036"/>
            <a:ext cx="621551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7" name="Пятно 1 46"/>
          <p:cNvSpPr/>
          <p:nvPr/>
        </p:nvSpPr>
        <p:spPr>
          <a:xfrm>
            <a:off x="3687495" y="3146233"/>
            <a:ext cx="652072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49" name="Пятно 1 48"/>
          <p:cNvSpPr/>
          <p:nvPr/>
        </p:nvSpPr>
        <p:spPr>
          <a:xfrm>
            <a:off x="3747727" y="445249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0" name="Пятно 1 49"/>
          <p:cNvSpPr/>
          <p:nvPr/>
        </p:nvSpPr>
        <p:spPr>
          <a:xfrm>
            <a:off x="6182592" y="538950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2452497" y="526511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2" name="Пятно 1 51"/>
          <p:cNvSpPr/>
          <p:nvPr/>
        </p:nvSpPr>
        <p:spPr>
          <a:xfrm>
            <a:off x="3735379" y="2641033"/>
            <a:ext cx="653009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4316338" y="554292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5" name="Пятно 1 54"/>
          <p:cNvSpPr/>
          <p:nvPr/>
        </p:nvSpPr>
        <p:spPr>
          <a:xfrm>
            <a:off x="2222700" y="440411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4388388" y="314623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7" name="Пятно 1 56"/>
          <p:cNvSpPr/>
          <p:nvPr/>
        </p:nvSpPr>
        <p:spPr>
          <a:xfrm>
            <a:off x="6063766" y="5382449"/>
            <a:ext cx="733246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58" name="Пятно 1 57"/>
          <p:cNvSpPr/>
          <p:nvPr/>
        </p:nvSpPr>
        <p:spPr>
          <a:xfrm>
            <a:off x="6084526" y="1825519"/>
            <a:ext cx="738293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59" name="Пятно 1 58"/>
          <p:cNvSpPr/>
          <p:nvPr/>
        </p:nvSpPr>
        <p:spPr>
          <a:xfrm>
            <a:off x="4328385" y="6262020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60" name="Пятно 1 59"/>
          <p:cNvSpPr/>
          <p:nvPr/>
        </p:nvSpPr>
        <p:spPr>
          <a:xfrm>
            <a:off x="6149688" y="310806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2" name="Пятно 1 61"/>
          <p:cNvSpPr/>
          <p:nvPr/>
        </p:nvSpPr>
        <p:spPr>
          <a:xfrm>
            <a:off x="2344551" y="261498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4" name="Пятно 1 63"/>
          <p:cNvSpPr/>
          <p:nvPr/>
        </p:nvSpPr>
        <p:spPr>
          <a:xfrm>
            <a:off x="3631017" y="156589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Пятно 1 64"/>
          <p:cNvSpPr/>
          <p:nvPr/>
        </p:nvSpPr>
        <p:spPr>
          <a:xfrm>
            <a:off x="8235189" y="6298771"/>
            <a:ext cx="675400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67" name="Стрелка вниз 66"/>
          <p:cNvSpPr/>
          <p:nvPr/>
        </p:nvSpPr>
        <p:spPr>
          <a:xfrm rot="10800000">
            <a:off x="7666194" y="3297852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Стрелка вниз 84"/>
          <p:cNvSpPr/>
          <p:nvPr/>
        </p:nvSpPr>
        <p:spPr>
          <a:xfrm>
            <a:off x="768448" y="1830306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058" y="2073394"/>
            <a:ext cx="1974275" cy="11118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Получает поручение от МК о подготовке ППЭ 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ятно 1 47"/>
          <p:cNvSpPr/>
          <p:nvPr/>
        </p:nvSpPr>
        <p:spPr>
          <a:xfrm>
            <a:off x="286546" y="298365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199883" y="3175110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132212" y="4690531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46002" y="6489115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50242" y="6474849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73579" y="4880077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321544" y="3129505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222908" y="1997110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29665" y="2006405"/>
            <a:ext cx="956488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77845" y="3439746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156644" y="6549220"/>
            <a:ext cx="1103877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46629" y="6494018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97142" y="5569361"/>
            <a:ext cx="1005284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886405" y="4437167"/>
            <a:ext cx="1145014" cy="3770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072315" y="3319135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5716" y="1633888"/>
            <a:ext cx="1662545" cy="1357744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Получает задание от руководителя ППЭ или </a:t>
            </a:r>
            <a:r>
              <a:rPr lang="ru-RU" sz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 о подготовке аудитории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6705" y="-51653"/>
            <a:ext cx="8083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проекта.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аудитории организатором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4871" y="421121"/>
            <a:ext cx="2046680" cy="884401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аудитории, работающий в школе-ППЭ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1739" y="1668669"/>
            <a:ext cx="2076777" cy="1277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ограничение времени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нет опыта выполнения работы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человеческий фактор/ошибки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технический сбой</a:t>
            </a:r>
          </a:p>
          <a:p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38643" y="1321292"/>
            <a:ext cx="244820" cy="34178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934708" y="4666703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2002846" y="6082911"/>
            <a:ext cx="425269" cy="60765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Пятно 1 50"/>
          <p:cNvSpPr/>
          <p:nvPr/>
        </p:nvSpPr>
        <p:spPr>
          <a:xfrm>
            <a:off x="73487" y="1358270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52" name="Пятно 1 51"/>
          <p:cNvSpPr/>
          <p:nvPr/>
        </p:nvSpPr>
        <p:spPr>
          <a:xfrm>
            <a:off x="1622125" y="1451768"/>
            <a:ext cx="479426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934576" y="2933863"/>
            <a:ext cx="244820" cy="34178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46940" y="3320730"/>
            <a:ext cx="1662545" cy="1357744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Получает консультацию по подготовке аудитории в соответствии с Регламентом 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35741" y="4983673"/>
            <a:ext cx="1662545" cy="74989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Закрывает все стенды и справочные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6938" y="6073197"/>
            <a:ext cx="1662545" cy="681428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Опечатывает все шкафы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ящики, убирает лишние вещи 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трелка вниз 87"/>
          <p:cNvSpPr/>
          <p:nvPr/>
        </p:nvSpPr>
        <p:spPr>
          <a:xfrm>
            <a:off x="923080" y="5751378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519304" y="5659989"/>
            <a:ext cx="1938396" cy="1094636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Печатает и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 на нужные места номера аудитории и ППЭ, рабочих мест участников ГИА и знаков 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509622" y="4231054"/>
            <a:ext cx="1938396" cy="1094636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Убирает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стулья, выставляет стулья для общественного наблюдателя и второго организатора 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509622" y="2760945"/>
            <a:ext cx="1938396" cy="1094636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Проверяет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часов, компьютера, МФУ, колонок в аудитории, стола для раскладки материалов, оборудование для экзамена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Стрелка вниз 92"/>
          <p:cNvSpPr/>
          <p:nvPr/>
        </p:nvSpPr>
        <p:spPr>
          <a:xfrm rot="10800000">
            <a:off x="3290260" y="5280227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Стрелка вниз 93"/>
          <p:cNvSpPr/>
          <p:nvPr/>
        </p:nvSpPr>
        <p:spPr>
          <a:xfrm rot="10800000">
            <a:off x="3290260" y="3832848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509622" y="1351077"/>
            <a:ext cx="1938396" cy="1094636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Подписать аудиторию и организовать место для размещения информации об участниках на двери 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Стрелка вниз 95"/>
          <p:cNvSpPr/>
          <p:nvPr/>
        </p:nvSpPr>
        <p:spPr>
          <a:xfrm rot="10800000">
            <a:off x="3280261" y="2419750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509622" y="404783"/>
            <a:ext cx="1938396" cy="65563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Подготовить доску – сделать шаблон для информации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Стрелка вниз 97"/>
          <p:cNvSpPr/>
          <p:nvPr/>
        </p:nvSpPr>
        <p:spPr>
          <a:xfrm rot="10800000">
            <a:off x="3290260" y="1006653"/>
            <a:ext cx="249386" cy="37976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782044" y="395290"/>
            <a:ext cx="1938396" cy="65563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Сдать аудиторию руководителю ППЭ или </a:t>
            </a:r>
            <a:r>
              <a:rPr lang="ru-RU" sz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Стрелка вниз 99"/>
          <p:cNvSpPr/>
          <p:nvPr/>
        </p:nvSpPr>
        <p:spPr>
          <a:xfrm rot="16200000">
            <a:off x="4415501" y="557982"/>
            <a:ext cx="284557" cy="33452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7087563" y="1035960"/>
            <a:ext cx="2046680" cy="88440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аудитории, распределенный в день экзамена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247270" y="2370396"/>
            <a:ext cx="1662545" cy="13577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Слушает инструктаж руководителя ППЭ. Выясняет предмет, который будет проводиться и его особенности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279633" y="4145163"/>
            <a:ext cx="1662545" cy="8464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Проверяет готовность аудитории согласно Регламенту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ятно 1 44"/>
          <p:cNvSpPr/>
          <p:nvPr/>
        </p:nvSpPr>
        <p:spPr>
          <a:xfrm>
            <a:off x="1579160" y="2965477"/>
            <a:ext cx="780399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10" name="Пятно 1 109"/>
          <p:cNvSpPr/>
          <p:nvPr/>
        </p:nvSpPr>
        <p:spPr>
          <a:xfrm>
            <a:off x="116500" y="303620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11" name="Пятно 1 110"/>
          <p:cNvSpPr/>
          <p:nvPr/>
        </p:nvSpPr>
        <p:spPr>
          <a:xfrm>
            <a:off x="1144851" y="303145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2" name="Пятно 1 111"/>
          <p:cNvSpPr/>
          <p:nvPr/>
        </p:nvSpPr>
        <p:spPr>
          <a:xfrm>
            <a:off x="115548" y="4641192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3" name="Пятно 1 112"/>
          <p:cNvSpPr/>
          <p:nvPr/>
        </p:nvSpPr>
        <p:spPr>
          <a:xfrm>
            <a:off x="1613393" y="4652937"/>
            <a:ext cx="609979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14" name="Пятно 1 113"/>
          <p:cNvSpPr/>
          <p:nvPr/>
        </p:nvSpPr>
        <p:spPr>
          <a:xfrm>
            <a:off x="2" y="623128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5" name="Пятно 1 114"/>
          <p:cNvSpPr/>
          <p:nvPr/>
        </p:nvSpPr>
        <p:spPr>
          <a:xfrm>
            <a:off x="1738212" y="6287575"/>
            <a:ext cx="725601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12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3" name="Пятно 1 52"/>
          <p:cNvSpPr/>
          <p:nvPr/>
        </p:nvSpPr>
        <p:spPr>
          <a:xfrm>
            <a:off x="2334927" y="541480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17" name="Пятно 1 116"/>
          <p:cNvSpPr/>
          <p:nvPr/>
        </p:nvSpPr>
        <p:spPr>
          <a:xfrm>
            <a:off x="2349530" y="583387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8" name="Пятно 1 117"/>
          <p:cNvSpPr/>
          <p:nvPr/>
        </p:nvSpPr>
        <p:spPr>
          <a:xfrm>
            <a:off x="2286438" y="426845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1" name="Пятно 1 120"/>
          <p:cNvSpPr/>
          <p:nvPr/>
        </p:nvSpPr>
        <p:spPr>
          <a:xfrm>
            <a:off x="2261330" y="260285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2" name="Пятно 1 121"/>
          <p:cNvSpPr/>
          <p:nvPr/>
        </p:nvSpPr>
        <p:spPr>
          <a:xfrm>
            <a:off x="2241213" y="1313451"/>
            <a:ext cx="456106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23" name="Пятно 1 122"/>
          <p:cNvSpPr/>
          <p:nvPr/>
        </p:nvSpPr>
        <p:spPr>
          <a:xfrm>
            <a:off x="4262290" y="1161732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25" name="Пятно 1 124"/>
          <p:cNvSpPr/>
          <p:nvPr/>
        </p:nvSpPr>
        <p:spPr>
          <a:xfrm>
            <a:off x="8573573" y="3253322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6" name="Пятно 1 125"/>
          <p:cNvSpPr/>
          <p:nvPr/>
        </p:nvSpPr>
        <p:spPr>
          <a:xfrm>
            <a:off x="4692479" y="74061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7" name="Пятно 1 126"/>
          <p:cNvSpPr/>
          <p:nvPr/>
        </p:nvSpPr>
        <p:spPr>
          <a:xfrm>
            <a:off x="3575328" y="227616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8" name="Пятно 1 127"/>
          <p:cNvSpPr/>
          <p:nvPr/>
        </p:nvSpPr>
        <p:spPr>
          <a:xfrm>
            <a:off x="2150340" y="234470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31" name="Пятно 1 130"/>
          <p:cNvSpPr/>
          <p:nvPr/>
        </p:nvSpPr>
        <p:spPr>
          <a:xfrm>
            <a:off x="4169675" y="688037"/>
            <a:ext cx="686413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37" name="Пятно 1 136"/>
          <p:cNvSpPr/>
          <p:nvPr/>
        </p:nvSpPr>
        <p:spPr>
          <a:xfrm>
            <a:off x="6908517" y="4725921"/>
            <a:ext cx="721630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38" name="Пятно 1 137"/>
          <p:cNvSpPr/>
          <p:nvPr/>
        </p:nvSpPr>
        <p:spPr>
          <a:xfrm>
            <a:off x="4300580" y="5719602"/>
            <a:ext cx="797144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13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2" name="Пятно 1 141"/>
          <p:cNvSpPr/>
          <p:nvPr/>
        </p:nvSpPr>
        <p:spPr>
          <a:xfrm>
            <a:off x="7069916" y="3277616"/>
            <a:ext cx="670436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4" name="Пятно 1 143"/>
          <p:cNvSpPr/>
          <p:nvPr/>
        </p:nvSpPr>
        <p:spPr>
          <a:xfrm>
            <a:off x="4126018" y="3531536"/>
            <a:ext cx="65602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6" name="Пятно 1 145"/>
          <p:cNvSpPr/>
          <p:nvPr/>
        </p:nvSpPr>
        <p:spPr>
          <a:xfrm>
            <a:off x="4300573" y="6100901"/>
            <a:ext cx="741661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48" name="Пятно 1 147"/>
          <p:cNvSpPr/>
          <p:nvPr/>
        </p:nvSpPr>
        <p:spPr>
          <a:xfrm>
            <a:off x="6425061" y="718260"/>
            <a:ext cx="629409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50" name="Пятно 1 149"/>
          <p:cNvSpPr/>
          <p:nvPr/>
        </p:nvSpPr>
        <p:spPr>
          <a:xfrm>
            <a:off x="4244585" y="4376671"/>
            <a:ext cx="853139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51" name="Пятно 1 150"/>
          <p:cNvSpPr/>
          <p:nvPr/>
        </p:nvSpPr>
        <p:spPr>
          <a:xfrm>
            <a:off x="8415459" y="465293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9" name="Стрелка вниз 158"/>
          <p:cNvSpPr/>
          <p:nvPr/>
        </p:nvSpPr>
        <p:spPr>
          <a:xfrm>
            <a:off x="7939554" y="3775567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0" name="Стрелка вниз 159"/>
          <p:cNvSpPr/>
          <p:nvPr/>
        </p:nvSpPr>
        <p:spPr>
          <a:xfrm>
            <a:off x="7950379" y="1961398"/>
            <a:ext cx="256316" cy="32182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2797" y="2924393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7518" y="4680632"/>
            <a:ext cx="1161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44782" y="5672555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22017" y="6100901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96778" y="6607411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86404" y="5261789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423333" y="3863607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49530" y="2431417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73963" y="1013138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90081" y="1060415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965704" y="3683093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00288" y="5082776"/>
            <a:ext cx="111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20 -40 мин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Диаграмма </a:t>
            </a:r>
            <a:r>
              <a:rPr lang="ru-RU" sz="2800" dirty="0" err="1" smtClean="0"/>
              <a:t>Исикавы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8877" r="50366" b="23531"/>
          <a:stretch/>
        </p:blipFill>
        <p:spPr bwMode="auto">
          <a:xfrm>
            <a:off x="899592" y="541894"/>
            <a:ext cx="775221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2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21238" r="21017" b="6870"/>
          <a:stretch/>
        </p:blipFill>
        <p:spPr bwMode="auto">
          <a:xfrm>
            <a:off x="395536" y="548680"/>
            <a:ext cx="843424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740415"/>
              </p:ext>
            </p:extLst>
          </p:nvPr>
        </p:nvGraphicFramePr>
        <p:xfrm>
          <a:off x="251521" y="188641"/>
          <a:ext cx="8712965" cy="660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02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Проблема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Коренная причина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Предлагаемое решение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Ожидаемый результат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Ответственный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4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Ошибки в базе данных/внесение</a:t>
                      </a:r>
                      <a:r>
                        <a:rPr lang="ru-RU" sz="1000" baseline="0" dirty="0" smtClean="0"/>
                        <a:t> изменений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 </a:t>
                      </a:r>
                      <a:r>
                        <a:rPr lang="ru-RU" sz="1000" dirty="0" err="1" smtClean="0"/>
                        <a:t>пред</a:t>
                      </a:r>
                      <a:r>
                        <a:rPr lang="ru-RU" sz="1000" baseline="0" dirty="0" err="1" smtClean="0"/>
                        <a:t>проверки</a:t>
                      </a:r>
                      <a:r>
                        <a:rPr lang="ru-RU" sz="1000" baseline="0" dirty="0" smtClean="0"/>
                        <a:t> данных/ изменение данных по желанию обучающихся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Регламент проверки данных/чек-лист</a:t>
                      </a:r>
                    </a:p>
                    <a:p>
                      <a:r>
                        <a:rPr lang="ru-RU" sz="1000" dirty="0" smtClean="0"/>
                        <a:t>Целевая подготовка учащихся</a:t>
                      </a:r>
                      <a:r>
                        <a:rPr lang="ru-RU" sz="1000" baseline="0" dirty="0" smtClean="0"/>
                        <a:t> к осознанному выбору экзаменов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 ошибок в базе данных/не</a:t>
                      </a:r>
                      <a:r>
                        <a:rPr lang="ru-RU" sz="1000" baseline="0" dirty="0" smtClean="0"/>
                        <a:t> тратится время для внесения изменений в базу данных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Заместители директоров школ;</a:t>
                      </a:r>
                      <a:r>
                        <a:rPr lang="ru-RU" sz="1000" baseline="0" dirty="0" smtClean="0"/>
                        <a:t> директора школ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4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Ошибки</a:t>
                      </a:r>
                      <a:r>
                        <a:rPr lang="ru-RU" sz="1000" baseline="0" dirty="0" smtClean="0"/>
                        <a:t> в подготовке аудиторий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 конкретных чек-листов для подготовки аудиторий под определенный предмет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Разработка чек-листов для подготовки аудиторий под определенный 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 ошибок в подготовке аудиторий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Руководитель ППЭ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4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Нежелание сотрудников работать в ППЭ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 мотивации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Разработать систему внутренней подготовки организаторов</a:t>
                      </a:r>
                      <a:r>
                        <a:rPr lang="ru-RU" sz="1000" baseline="0" dirty="0" smtClean="0"/>
                        <a:t>;</a:t>
                      </a:r>
                    </a:p>
                    <a:p>
                      <a:r>
                        <a:rPr lang="ru-RU" sz="1000" baseline="0" dirty="0" smtClean="0"/>
                        <a:t>Разработать систему стимулирования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Нет ошибок</a:t>
                      </a:r>
                      <a:r>
                        <a:rPr lang="ru-RU" sz="1000" baseline="0" dirty="0" smtClean="0"/>
                        <a:t> в подготовке ППЭ в целом. Выстроена система стимулирования.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Директора школ, Руководитель ППЭ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78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Недостаток ресурсов (материальных и кадровых)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Финансирование школы ППЭ не предусматривает расходы на приобретение</a:t>
                      </a:r>
                      <a:r>
                        <a:rPr lang="ru-RU" sz="1000" baseline="0" dirty="0" smtClean="0"/>
                        <a:t> расходных и раздаточных материалов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каталога необходимых ресурсов для проведения каждого экзамена</a:t>
                      </a:r>
                    </a:p>
                    <a:p>
                      <a:r>
                        <a:rPr lang="ru-RU" sz="1000" dirty="0" smtClean="0"/>
                        <a:t>Протокол поручений по ресурсному распределению по школам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Распределение</a:t>
                      </a:r>
                      <a:r>
                        <a:rPr lang="ru-RU" sz="1000" baseline="0" dirty="0" smtClean="0"/>
                        <a:t> ресурсов между школами до начала подготовки ППЭ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Руководитель ППЭ, директора</a:t>
                      </a:r>
                      <a:r>
                        <a:rPr lang="ru-RU" sz="1000" baseline="0" dirty="0" smtClean="0"/>
                        <a:t> школ</a:t>
                      </a:r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Муниципальный координатор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Нерациональное</a:t>
                      </a:r>
                      <a:r>
                        <a:rPr lang="ru-RU" sz="1000" baseline="0" dirty="0" smtClean="0"/>
                        <a:t> распределение участников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Нарушение логистики распределения</a:t>
                      </a:r>
                      <a:r>
                        <a:rPr lang="ru-RU" sz="1000" baseline="0" dirty="0" smtClean="0"/>
                        <a:t> организаторов  и детей на ППЭ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Муниципальный координатор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8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Нарушение сроков подготовки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Работа «с колес»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Чек листы директора школы – ППЭ с требованиями</a:t>
                      </a:r>
                      <a:r>
                        <a:rPr lang="ru-RU" sz="1000" baseline="0" dirty="0" smtClean="0"/>
                        <a:t> и сроками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Подготовка ППЭ ведется системно,  </a:t>
                      </a:r>
                      <a:r>
                        <a:rPr lang="ru-RU" sz="1000" dirty="0" err="1" smtClean="0"/>
                        <a:t>авральность</a:t>
                      </a:r>
                      <a:r>
                        <a:rPr lang="ru-RU" sz="1000" dirty="0" smtClean="0"/>
                        <a:t> исключена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Директор школы</a:t>
                      </a:r>
                    </a:p>
                    <a:p>
                      <a:r>
                        <a:rPr lang="ru-RU" sz="1000" dirty="0" err="1" smtClean="0"/>
                        <a:t>Муниципальноый</a:t>
                      </a:r>
                      <a:r>
                        <a:rPr lang="ru-RU" sz="1000" dirty="0" smtClean="0"/>
                        <a:t> координатор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84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Отказ от обработки персональных данных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Мотивированное желание родителей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Разработать чек-лист/алгоритм работы  по действиям с отказом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Своевременное заполнение базы и внесение  данных в другом формате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Директора школ, Муниципальный</a:t>
                      </a:r>
                      <a:r>
                        <a:rPr lang="ru-RU" sz="1000" baseline="0" dirty="0" smtClean="0"/>
                        <a:t> координатор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59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0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Пирамида проблем</a:t>
            </a:r>
            <a:br>
              <a:rPr lang="ru-RU" sz="1800" dirty="0" smtClean="0"/>
            </a:br>
            <a:r>
              <a:rPr lang="ru-RU" sz="1800" dirty="0" smtClean="0"/>
              <a:t>проект « Стандартизация работы по подготовке ППЭ в рамках ГИА»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" y="1542012"/>
            <a:ext cx="8272429" cy="515982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6021288"/>
            <a:ext cx="2329408" cy="48091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КМО ППЭ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8422" y="4456128"/>
            <a:ext cx="2916324" cy="40191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АКМО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4760" y="2472953"/>
            <a:ext cx="1634480" cy="673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КО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9307" y="4657088"/>
            <a:ext cx="3322712" cy="2246578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Некорректность заполнения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подготовке аудиторий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некорректных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Замыленность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глаз»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опыта работы в ППЭ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фактор /ошибки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сотрудников работать в ППЭ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4744" y="2826413"/>
            <a:ext cx="2849744" cy="17547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распределение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дошла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2164" y="1542012"/>
            <a:ext cx="2345666" cy="128440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обработки персональных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748082" y="1841034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4180201" y="2004740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4529038" y="1751219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4905211" y="3438623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3773234" y="3849555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3020124" y="3565020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5337259" y="5156352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4859110" y="5258365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4096990" y="5339584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3202262" y="5258365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2804739" y="6003577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2248782" y="5393946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1532375" y="5972478"/>
            <a:ext cx="432048" cy="5785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Карта потока создания ценности целевого состояния процесса.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Проект « Стандартизация работы по подготовке ППЭ в рамках ГИА»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49196"/>
              </p:ext>
            </p:extLst>
          </p:nvPr>
        </p:nvGraphicFramePr>
        <p:xfrm>
          <a:off x="323528" y="906463"/>
          <a:ext cx="8604250" cy="595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3" imgW="10092081" imgH="6992043" progId="Word.Document.12">
                  <p:embed/>
                </p:oleObj>
              </mc:Choice>
              <mc:Fallback>
                <p:oleObj name="Документ" r:id="rId3" imgW="10092081" imgH="6992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906463"/>
                        <a:ext cx="8604250" cy="595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8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black"/>
                </a:solidFill>
              </a:rPr>
              <a:t>Карта потока создания ценности целевого состояния процесса.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Проект « Стандартизация работы по подготовке ППЭ в рамках ГИА»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91056"/>
            <a:ext cx="6336704" cy="2622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27979"/>
            <a:ext cx="2880320" cy="26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Дорожная карта мероприятий по решению проблем.</a:t>
            </a:r>
            <a:br>
              <a:rPr lang="ru-RU" sz="2400" dirty="0" smtClean="0"/>
            </a:br>
            <a:r>
              <a:rPr lang="ru-RU" sz="2400" dirty="0">
                <a:solidFill>
                  <a:schemeClr val="tx1"/>
                </a:solidFill>
              </a:rPr>
              <a:t>Проект « Стандартизация работы по подготовке ППЭ в рамках ГИА»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36993"/>
              </p:ext>
            </p:extLst>
          </p:nvPr>
        </p:nvGraphicFramePr>
        <p:xfrm>
          <a:off x="182563" y="1487488"/>
          <a:ext cx="8912225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3" imgW="9398503" imgH="4878270" progId="Word.Document.12">
                  <p:embed/>
                </p:oleObj>
              </mc:Choice>
              <mc:Fallback>
                <p:oleObj name="Документ" r:id="rId3" imgW="9398503" imgH="4878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63" y="1487488"/>
                        <a:ext cx="8912225" cy="461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3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39" y="832902"/>
            <a:ext cx="6578722" cy="5955385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5637795"/>
            <a:ext cx="122413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ЕГЭ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916452"/>
            <a:ext cx="122413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ОГЭ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4981" y="5118920"/>
            <a:ext cx="1224136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ОГЭ</a:t>
            </a:r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92080" y="2780928"/>
            <a:ext cx="936104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5816" y="2780928"/>
            <a:ext cx="3312368" cy="285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95936" y="2780928"/>
            <a:ext cx="2232248" cy="3144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24981" y="2060848"/>
            <a:ext cx="787079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247964" y="2127412"/>
            <a:ext cx="77017" cy="378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91780" y="2060848"/>
            <a:ext cx="1689684" cy="357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508031" y="2636912"/>
            <a:ext cx="2463770" cy="234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52773" y="2675638"/>
            <a:ext cx="1828691" cy="3148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21778" y="2636912"/>
            <a:ext cx="425787" cy="2923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63688" y="3810595"/>
            <a:ext cx="3348372" cy="1058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81690" y="3810595"/>
            <a:ext cx="2358262" cy="204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73706" y="3849321"/>
            <a:ext cx="818074" cy="1711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53726" y="4907164"/>
            <a:ext cx="2978314" cy="153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66719" y="4922137"/>
            <a:ext cx="2452029" cy="916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953726" y="4897789"/>
            <a:ext cx="468052" cy="643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8" idx="1"/>
          </p:cNvCxnSpPr>
          <p:nvPr/>
        </p:nvCxnSpPr>
        <p:spPr>
          <a:xfrm>
            <a:off x="3739916" y="5262936"/>
            <a:ext cx="585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739916" y="5262936"/>
            <a:ext cx="256020" cy="65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5" idx="0"/>
          </p:cNvCxnSpPr>
          <p:nvPr/>
        </p:nvCxnSpPr>
        <p:spPr>
          <a:xfrm flipH="1">
            <a:off x="2591780" y="5262936"/>
            <a:ext cx="1162146" cy="374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2889830" y="5905937"/>
            <a:ext cx="453025" cy="290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357374" y="5341611"/>
            <a:ext cx="890590" cy="856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51520" y="259560"/>
            <a:ext cx="8712968" cy="482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Кемеровский муниципальный округ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182743" y="4704832"/>
            <a:ext cx="157009" cy="836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281519" y="4702764"/>
            <a:ext cx="2718772" cy="416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383269" y="4812487"/>
            <a:ext cx="1649179" cy="941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099067" y="3987106"/>
            <a:ext cx="1233372" cy="1140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4873416" y="4021932"/>
            <a:ext cx="1459023" cy="204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2709810" y="3998714"/>
            <a:ext cx="3646389" cy="163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4247964" y="3987106"/>
            <a:ext cx="285040" cy="191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4530987" y="4010347"/>
            <a:ext cx="325561" cy="102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2788550" y="3998714"/>
            <a:ext cx="1769205" cy="151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4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Встроенное качество</a:t>
            </a:r>
            <a:br>
              <a:rPr lang="ru-RU" sz="2400" dirty="0" smtClean="0"/>
            </a:br>
            <a:r>
              <a:rPr lang="ru-RU" sz="2400" dirty="0">
                <a:solidFill>
                  <a:schemeClr val="tx1"/>
                </a:solidFill>
              </a:rPr>
              <a:t>Проект « Стандартизация работы по подготовке ППЭ в рамках ГИА»</a:t>
            </a:r>
            <a:endParaRPr lang="ru-RU" sz="2400" dirty="0"/>
          </a:p>
        </p:txBody>
      </p:sp>
      <p:sp>
        <p:nvSpPr>
          <p:cNvPr id="4" name="Freeform 9"/>
          <p:cNvSpPr>
            <a:spLocks noChangeArrowheads="1"/>
          </p:cNvSpPr>
          <p:nvPr/>
        </p:nvSpPr>
        <p:spPr bwMode="auto">
          <a:xfrm>
            <a:off x="304254" y="2708198"/>
            <a:ext cx="3043610" cy="988786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noFill/>
          <a:ln w="76200">
            <a:solidFill>
              <a:srgbClr val="E2D7F2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reeform 9"/>
          <p:cNvSpPr>
            <a:spLocks noChangeArrowheads="1"/>
          </p:cNvSpPr>
          <p:nvPr/>
        </p:nvSpPr>
        <p:spPr bwMode="auto">
          <a:xfrm>
            <a:off x="210003" y="2498648"/>
            <a:ext cx="5399088" cy="1316037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noFill/>
          <a:ln w="76200">
            <a:solidFill>
              <a:srgbClr val="C3F1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reeform 9"/>
          <p:cNvSpPr>
            <a:spLocks noChangeArrowheads="1"/>
          </p:cNvSpPr>
          <p:nvPr/>
        </p:nvSpPr>
        <p:spPr bwMode="auto">
          <a:xfrm>
            <a:off x="-74237" y="2352944"/>
            <a:ext cx="7208773" cy="1800200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noFill/>
          <a:ln w="762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9"/>
          <p:cNvSpPr>
            <a:spLocks noChangeArrowheads="1"/>
          </p:cNvSpPr>
          <p:nvPr/>
        </p:nvSpPr>
        <p:spPr bwMode="auto">
          <a:xfrm>
            <a:off x="30303" y="2216640"/>
            <a:ext cx="9144000" cy="2014537"/>
          </a:xfrm>
          <a:custGeom>
            <a:avLst/>
            <a:gdLst>
              <a:gd name="T0" fmla="*/ 2147483647 w 3104"/>
              <a:gd name="T1" fmla="*/ 2147483647 h 2210"/>
              <a:gd name="T2" fmla="*/ 0 w 3104"/>
              <a:gd name="T3" fmla="*/ 2147483647 h 2210"/>
              <a:gd name="T4" fmla="*/ 2147483647 w 3104"/>
              <a:gd name="T5" fmla="*/ 2147483647 h 2210"/>
              <a:gd name="T6" fmla="*/ 2147483647 w 3104"/>
              <a:gd name="T7" fmla="*/ 2147483647 h 2210"/>
              <a:gd name="T8" fmla="*/ 2147483647 w 3104"/>
              <a:gd name="T9" fmla="*/ 2147483647 h 2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04"/>
              <a:gd name="T16" fmla="*/ 0 h 2210"/>
              <a:gd name="T17" fmla="*/ 3104 w 3104"/>
              <a:gd name="T18" fmla="*/ 2210 h 2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04" h="2210">
                <a:moveTo>
                  <a:pt x="1551" y="4"/>
                </a:moveTo>
                <a:cubicBezTo>
                  <a:pt x="694" y="4"/>
                  <a:pt x="0" y="498"/>
                  <a:pt x="0" y="1109"/>
                </a:cubicBezTo>
                <a:cubicBezTo>
                  <a:pt x="0" y="1720"/>
                  <a:pt x="694" y="2214"/>
                  <a:pt x="1551" y="2214"/>
                </a:cubicBezTo>
                <a:cubicBezTo>
                  <a:pt x="2409" y="2214"/>
                  <a:pt x="3104" y="1720"/>
                  <a:pt x="3104" y="1109"/>
                </a:cubicBezTo>
                <a:cubicBezTo>
                  <a:pt x="3104" y="498"/>
                  <a:pt x="2409" y="4"/>
                  <a:pt x="1551" y="4"/>
                </a:cubicBezTo>
                <a:close/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04254" y="2681321"/>
            <a:ext cx="266065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ja-JP" sz="1200" dirty="0">
                <a:solidFill>
                  <a:srgbClr val="9BBB59">
                    <a:lumMod val="50000"/>
                  </a:srgbClr>
                </a:solidFill>
              </a:rPr>
              <a:t>Самоконтроль  на позициях </a:t>
            </a:r>
          </a:p>
          <a:p>
            <a:r>
              <a:rPr lang="ru-RU" altLang="ja-JP" sz="1200" dirty="0">
                <a:solidFill>
                  <a:srgbClr val="9BBB59">
                    <a:lumMod val="50000"/>
                  </a:srgbClr>
                </a:solidFill>
              </a:rPr>
              <a:t>до Ворот </a:t>
            </a:r>
            <a:r>
              <a:rPr lang="ru-RU" altLang="ja-JP" sz="1200" dirty="0" smtClean="0">
                <a:solidFill>
                  <a:srgbClr val="9BBB59">
                    <a:lumMod val="50000"/>
                  </a:srgbClr>
                </a:solidFill>
              </a:rPr>
              <a:t>Качества:</a:t>
            </a:r>
            <a:endParaRPr lang="en-GB" altLang="ja-JP" sz="1200" dirty="0" smtClean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ru-RU" altLang="ru-RU" sz="1100" b="1" dirty="0" smtClean="0">
                <a:solidFill>
                  <a:srgbClr val="9BBB59">
                    <a:lumMod val="50000"/>
                  </a:srgbClr>
                </a:solidFill>
              </a:rPr>
              <a:t>-</a:t>
            </a:r>
            <a:r>
              <a:rPr lang="ru-RU" altLang="ru-RU" sz="1100" b="1" dirty="0" err="1" smtClean="0">
                <a:solidFill>
                  <a:srgbClr val="9BBB59">
                    <a:lumMod val="50000"/>
                  </a:srgbClr>
                </a:solidFill>
              </a:rPr>
              <a:t>зам.директора</a:t>
            </a:r>
            <a:r>
              <a:rPr lang="ru-RU" altLang="ru-RU" sz="1100" b="1" dirty="0" smtClean="0">
                <a:solidFill>
                  <a:srgbClr val="9BBB59">
                    <a:lumMod val="50000"/>
                  </a:srgbClr>
                </a:solidFill>
              </a:rPr>
              <a:t> по УВР</a:t>
            </a:r>
          </a:p>
          <a:p>
            <a:r>
              <a:rPr lang="ru-RU" altLang="ru-RU" sz="1100" b="1" dirty="0" smtClean="0">
                <a:solidFill>
                  <a:srgbClr val="9BBB59">
                    <a:lumMod val="50000"/>
                  </a:srgbClr>
                </a:solidFill>
              </a:rPr>
              <a:t>-организатор в аудитории</a:t>
            </a:r>
          </a:p>
          <a:p>
            <a:r>
              <a:rPr lang="ru-RU" altLang="ru-RU" sz="1100" b="1" dirty="0" smtClean="0">
                <a:solidFill>
                  <a:srgbClr val="9BBB59">
                    <a:lumMod val="50000"/>
                  </a:srgbClr>
                </a:solidFill>
              </a:rPr>
              <a:t>-технический специалист</a:t>
            </a:r>
            <a:endParaRPr lang="ru-RU" altLang="ru-RU" sz="11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053249" y="2671918"/>
            <a:ext cx="4572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ja-JP" sz="1200" dirty="0">
                <a:solidFill>
                  <a:srgbClr val="9BBB59">
                    <a:lumMod val="50000"/>
                  </a:srgbClr>
                </a:solidFill>
              </a:rPr>
              <a:t>Контроль в зоне    </a:t>
            </a:r>
          </a:p>
          <a:p>
            <a:r>
              <a:rPr lang="ru-RU" altLang="ja-JP" sz="1200" dirty="0">
                <a:solidFill>
                  <a:srgbClr val="9BBB59">
                    <a:lumMod val="50000"/>
                  </a:srgbClr>
                </a:solidFill>
              </a:rPr>
              <a:t>Ворот </a:t>
            </a:r>
            <a:r>
              <a:rPr lang="ru-RU" altLang="ja-JP" sz="1200" dirty="0" smtClean="0">
                <a:solidFill>
                  <a:srgbClr val="9BBB59">
                    <a:lumMod val="50000"/>
                  </a:srgbClr>
                </a:solidFill>
              </a:rPr>
              <a:t>Качества:</a:t>
            </a:r>
            <a:endParaRPr lang="en-GB" altLang="ja-JP" sz="1200" dirty="0" smtClean="0">
              <a:solidFill>
                <a:srgbClr val="9BBB59">
                  <a:lumMod val="50000"/>
                </a:srgbClr>
              </a:solidFill>
            </a:endParaRPr>
          </a:p>
          <a:p>
            <a:pPr marL="171450" indent="-171450">
              <a:buFontTx/>
              <a:buChar char="-"/>
            </a:pPr>
            <a:r>
              <a:rPr lang="ru-RU" altLang="ru-RU" sz="1100" b="1" dirty="0">
                <a:solidFill>
                  <a:srgbClr val="9BBB59">
                    <a:lumMod val="50000"/>
                  </a:srgbClr>
                </a:solidFill>
              </a:rPr>
              <a:t>р</a:t>
            </a:r>
            <a:r>
              <a:rPr lang="ru-RU" altLang="ru-RU" sz="1100" b="1" dirty="0" smtClean="0">
                <a:solidFill>
                  <a:srgbClr val="9BBB59">
                    <a:lumMod val="50000"/>
                  </a:srgbClr>
                </a:solidFill>
              </a:rPr>
              <a:t>уководитель школы</a:t>
            </a:r>
          </a:p>
          <a:p>
            <a:pPr marL="171450" indent="-171450">
              <a:buFontTx/>
              <a:buChar char="-"/>
            </a:pPr>
            <a:r>
              <a:rPr lang="ru-RU" altLang="ru-RU" sz="1100" b="1" dirty="0">
                <a:solidFill>
                  <a:srgbClr val="9BBB59">
                    <a:lumMod val="50000"/>
                  </a:srgbClr>
                </a:solidFill>
              </a:rPr>
              <a:t>р</a:t>
            </a:r>
            <a:r>
              <a:rPr lang="ru-RU" altLang="ru-RU" sz="1100" b="1" dirty="0" smtClean="0">
                <a:solidFill>
                  <a:srgbClr val="9BBB59">
                    <a:lumMod val="50000"/>
                  </a:srgbClr>
                </a:solidFill>
              </a:rPr>
              <a:t>уководитель </a:t>
            </a:r>
            <a:r>
              <a:rPr lang="ru-RU" altLang="ru-RU" sz="1100" b="1" dirty="0" err="1" smtClean="0">
                <a:solidFill>
                  <a:srgbClr val="9BBB59">
                    <a:lumMod val="50000"/>
                  </a:srgbClr>
                </a:solidFill>
              </a:rPr>
              <a:t>ОО,где</a:t>
            </a:r>
            <a:r>
              <a:rPr lang="ru-RU" altLang="ru-RU" sz="1100" b="1" dirty="0" smtClean="0">
                <a:solidFill>
                  <a:srgbClr val="9BBB59">
                    <a:lumMod val="50000"/>
                  </a:srgbClr>
                </a:solidFill>
              </a:rPr>
              <a:t> ППЭ</a:t>
            </a: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5573916" y="2848889"/>
            <a:ext cx="15606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Проведение </a:t>
            </a:r>
            <a:r>
              <a:rPr kumimoji="0" lang="ru-RU" altLang="ru-RU" sz="1100" b="0" i="0" u="none" strike="noStrike" kern="1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аудита: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kern="100" dirty="0" smtClean="0">
                <a:solidFill>
                  <a:srgbClr val="9BBB59">
                    <a:lumMod val="50000"/>
                  </a:srgbClr>
                </a:solidFill>
              </a:rPr>
              <a:t>-</a:t>
            </a:r>
            <a:r>
              <a:rPr lang="ru-RU" altLang="ru-RU" sz="1100" b="1" kern="100" dirty="0" smtClean="0">
                <a:solidFill>
                  <a:srgbClr val="9BBB59">
                    <a:lumMod val="50000"/>
                  </a:srgbClr>
                </a:solidFill>
              </a:rPr>
              <a:t>руководитель ППЭ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200" b="1" i="0" u="none" strike="noStrike" kern="1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7319003" y="2771944"/>
            <a:ext cx="183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kern="10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Проведение </a:t>
            </a:r>
            <a:r>
              <a:rPr lang="ru-RU" altLang="ru-RU" sz="1100" kern="1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аудита:</a:t>
            </a:r>
          </a:p>
          <a:p>
            <a:r>
              <a:rPr lang="ru-RU" altLang="ru-RU" sz="1100" kern="1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-</a:t>
            </a:r>
            <a:r>
              <a:rPr lang="ru-RU" altLang="ru-RU" sz="1100" b="1" kern="1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муниципальный координатор</a:t>
            </a:r>
          </a:p>
          <a:p>
            <a:r>
              <a:rPr lang="ru-RU" altLang="ru-RU" sz="1100" b="1" kern="100" dirty="0" smtClean="0">
                <a:solidFill>
                  <a:srgbClr val="9BBB59">
                    <a:lumMod val="50000"/>
                  </a:srgbClr>
                </a:solidFill>
                <a:latin typeface="Calibri"/>
              </a:rPr>
              <a:t>-член ГЭК</a:t>
            </a:r>
            <a:endParaRPr lang="en-GB" altLang="ru-RU" sz="1100" b="1" kern="100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>
            <a:off x="2493816" y="3696984"/>
            <a:ext cx="0" cy="2582199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7154677" y="3202604"/>
            <a:ext cx="4510" cy="324164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1" y="3530962"/>
            <a:ext cx="12193" cy="25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493816" y="4231177"/>
            <a:ext cx="0" cy="2582199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09538" y="2092248"/>
            <a:ext cx="19399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ja-JP" sz="1600" b="1" dirty="0">
                <a:solidFill>
                  <a:schemeClr val="accent2">
                    <a:lumMod val="75000"/>
                  </a:schemeClr>
                </a:solidFill>
              </a:rPr>
              <a:t>Петля Качества 1</a:t>
            </a:r>
            <a:endParaRPr lang="ru-RU" alt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771800" y="1937999"/>
            <a:ext cx="19527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Петля Качества </a:t>
            </a:r>
            <a:r>
              <a:rPr kumimoji="0" lang="ru-RU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04048" y="1736794"/>
            <a:ext cx="19527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Петля Качества </a:t>
            </a:r>
            <a:r>
              <a:rPr kumimoji="0" lang="ru-RU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988154" y="1630222"/>
            <a:ext cx="19527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Петля Качества </a:t>
            </a:r>
            <a:r>
              <a:rPr kumimoji="0" lang="ru-RU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12734" y="4153144"/>
            <a:ext cx="2133531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altLang="ru-RU" sz="1100" dirty="0" smtClean="0">
                <a:solidFill>
                  <a:prstClr val="black"/>
                </a:solidFill>
              </a:rPr>
              <a:t>Заполнение базы на основании выверенных данных;</a:t>
            </a:r>
          </a:p>
          <a:p>
            <a:pPr marL="285750" indent="-285750">
              <a:buFontTx/>
              <a:buChar char="-"/>
            </a:pPr>
            <a:r>
              <a:rPr lang="ru-RU" altLang="ru-RU" sz="1100" dirty="0" smtClean="0">
                <a:solidFill>
                  <a:prstClr val="black"/>
                </a:solidFill>
              </a:rPr>
              <a:t>Подготовка аудитории в соответствии с чек-листами и стандартом;</a:t>
            </a:r>
          </a:p>
          <a:p>
            <a:pPr marL="285750" indent="-285750">
              <a:buFontTx/>
              <a:buChar char="-"/>
            </a:pPr>
            <a:r>
              <a:rPr lang="ru-RU" altLang="ru-RU" sz="1100" dirty="0" smtClean="0">
                <a:solidFill>
                  <a:prstClr val="black"/>
                </a:solidFill>
              </a:rPr>
              <a:t>Подготовка и тестирования </a:t>
            </a:r>
            <a:r>
              <a:rPr lang="ru-RU" altLang="ru-RU" sz="1100" dirty="0" err="1" smtClean="0">
                <a:solidFill>
                  <a:prstClr val="black"/>
                </a:solidFill>
              </a:rPr>
              <a:t>оборудованияв</a:t>
            </a:r>
            <a:r>
              <a:rPr lang="ru-RU" altLang="ru-RU" sz="1100" dirty="0" smtClean="0">
                <a:solidFill>
                  <a:prstClr val="black"/>
                </a:solidFill>
              </a:rPr>
              <a:t> соответствии с чек-листами</a:t>
            </a:r>
            <a:endParaRPr lang="en-US" altLang="ru-RU" sz="1100" dirty="0">
              <a:solidFill>
                <a:prstClr val="black"/>
              </a:solidFill>
            </a:endParaRPr>
          </a:p>
          <a:p>
            <a:endParaRPr lang="en-US" altLang="ru-RU" sz="1200" dirty="0">
              <a:solidFill>
                <a:prstClr val="black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645951" y="4305544"/>
            <a:ext cx="228608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altLang="ru-RU" sz="1100" dirty="0" smtClean="0">
                <a:solidFill>
                  <a:prstClr val="black"/>
                </a:solidFill>
              </a:rPr>
              <a:t>Проверка личных данных в сформированной базе;</a:t>
            </a:r>
          </a:p>
          <a:p>
            <a:pPr marL="285750" indent="-285750">
              <a:buFontTx/>
              <a:buChar char="-"/>
            </a:pPr>
            <a:r>
              <a:rPr lang="ru-RU" altLang="ru-RU" sz="1100" dirty="0" smtClean="0">
                <a:solidFill>
                  <a:prstClr val="black"/>
                </a:solidFill>
              </a:rPr>
              <a:t>Контроль подготовки учреждения в соответствии с чек-листами и стандартами;</a:t>
            </a:r>
          </a:p>
          <a:p>
            <a:endParaRPr lang="en-US" altLang="ru-RU" sz="1200" dirty="0">
              <a:solidFill>
                <a:prstClr val="black"/>
              </a:solidFill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5084441" y="4305544"/>
            <a:ext cx="207249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altLang="ru-RU" sz="1100" dirty="0" smtClean="0">
                <a:solidFill>
                  <a:prstClr val="black"/>
                </a:solidFill>
              </a:rPr>
              <a:t>Контроль соответствия   всех  позиций в соответствии с требованиями к подготовки ППЭ;</a:t>
            </a:r>
          </a:p>
          <a:p>
            <a:endParaRPr lang="en-US" altLang="ru-RU" sz="1200" dirty="0">
              <a:solidFill>
                <a:prstClr val="black"/>
              </a:solidFill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7168546" y="4136266"/>
            <a:ext cx="184190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altLang="ru-RU" sz="1100" dirty="0" smtClean="0">
                <a:solidFill>
                  <a:prstClr val="black"/>
                </a:solidFill>
              </a:rPr>
              <a:t>Контроль качества соответствия федеральным требованиям готовности ППЭ к проведению ГИА </a:t>
            </a:r>
            <a:endParaRPr lang="en-US" altLang="ru-RU" sz="1100" dirty="0">
              <a:solidFill>
                <a:prstClr val="black"/>
              </a:solidFill>
            </a:endParaRPr>
          </a:p>
          <a:p>
            <a:endParaRPr lang="en-US" altLang="ru-RU" sz="1200" dirty="0">
              <a:solidFill>
                <a:prstClr val="black"/>
              </a:solidFill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9027263" y="3499985"/>
            <a:ext cx="4510" cy="324164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70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Кемеровского муниципального округа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8(3842)56-05-83 (приемная)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лицо: Лукьянова Оксана Михайловна</a:t>
            </a:r>
          </a:p>
          <a:p>
            <a:pPr marL="0" indent="0" algn="ctr">
              <a:buNone/>
            </a:pPr>
            <a:r>
              <a:rPr lang="en-US" sz="2000" dirty="0"/>
              <a:t>E-mail: </a:t>
            </a:r>
            <a:r>
              <a:rPr lang="en-US" sz="2000" dirty="0" smtClean="0">
                <a:hlinkClick r:id="rId2"/>
              </a:rPr>
              <a:t>kemruose@mail.ru</a:t>
            </a:r>
            <a:endParaRPr lang="ru-RU" sz="2000" dirty="0" smtClean="0"/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https://kemobr.ru/berezhlivoe-upravlenie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Рады сотрудничеству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Объект 17" descr="карточка проекта ППЭ (2)-1 [Режим ограниченной функциональности] - Word (Сбой активации продукта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21947" r="9155" b="3852"/>
          <a:stretch/>
        </p:blipFill>
        <p:spPr>
          <a:xfrm>
            <a:off x="0" y="188640"/>
            <a:ext cx="9144000" cy="6408712"/>
          </a:xfrm>
        </p:spPr>
      </p:pic>
    </p:spTree>
    <p:extLst>
      <p:ext uri="{BB962C8B-B14F-4D97-AF65-F5344CB8AC3E}">
        <p14:creationId xmlns:p14="http://schemas.microsoft.com/office/powerpoint/2010/main" val="420730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489" y="200007"/>
            <a:ext cx="6995120" cy="1042376"/>
          </a:xfrm>
        </p:spPr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94"/>
            <a:ext cx="1152128" cy="132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3" y="2411449"/>
            <a:ext cx="1080120" cy="13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78" y="5132097"/>
            <a:ext cx="1224135" cy="13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18" y="339899"/>
            <a:ext cx="1240685" cy="1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2" y="321239"/>
            <a:ext cx="987181" cy="146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5" t="39243" r="40311" b="12319"/>
          <a:stretch/>
        </p:blipFill>
        <p:spPr bwMode="auto">
          <a:xfrm>
            <a:off x="7297323" y="2502272"/>
            <a:ext cx="1272452" cy="13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1" y="1858807"/>
            <a:ext cx="1979055" cy="496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Оксана Михайловна, специалист УО КМО,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7287" y="2578954"/>
            <a:ext cx="1979055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Кривошеева Елена Васильевна,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зам.начальника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УО КМО, 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5" y="1710879"/>
            <a:ext cx="2005410" cy="644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Прошлецова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Анжелика Валентиновна, директор МБОУ «Металлплощадская СОШ»,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0020" y="6284105"/>
            <a:ext cx="2457353" cy="573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Пименова Анна Анатольевна, директор МБОУ «Береговская СОШ»,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ОО, где  ППЭ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8574" y="2500954"/>
            <a:ext cx="2198843" cy="568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Айтмагамбетова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Алёна Дмитриевна, </a:t>
            </a:r>
          </a:p>
          <a:p>
            <a:pPr algn="ctr"/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 МБОУ «Металлплощадская СОШ»,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1" y="3837462"/>
            <a:ext cx="2140492" cy="620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Рябцева Анастасия Николаевна,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 МБОУ «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Елыкаевская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 algn="ctr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60968" y="6165304"/>
            <a:ext cx="2069647" cy="621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Трезубова Татьяна Владимировна, директор МБОУ «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Ягуновская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ОО, где  ППЭ</a:t>
            </a:r>
          </a:p>
          <a:p>
            <a:pPr algn="ctr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2116" y="4532139"/>
            <a:ext cx="1979055" cy="630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Доренбуш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Анатольевна, учитель МБОУ «Металлплощадская СОШ»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1" y="6037186"/>
            <a:ext cx="2401544" cy="624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Кошкарева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Владимировна, директор МБОУ «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Елыкаевская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СОШ»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ОО, где  ППЭ</a:t>
            </a:r>
          </a:p>
          <a:p>
            <a:pPr algn="ctr"/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3330" y="3980244"/>
            <a:ext cx="2000438" cy="5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Егорович Кайзер. Учитель МБОУ «Металлплощадская СОШ»,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64691" y="4458399"/>
            <a:ext cx="1979055" cy="62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Кранина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Валентиновна, </a:t>
            </a:r>
            <a:r>
              <a:rPr lang="ru-RU" sz="1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 МБОУ «Береговская СОШ», 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 r="5831" b="40735"/>
          <a:stretch/>
        </p:blipFill>
        <p:spPr bwMode="auto">
          <a:xfrm>
            <a:off x="4802116" y="991904"/>
            <a:ext cx="1321232" cy="14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2"/>
          <a:stretch/>
        </p:blipFill>
        <p:spPr bwMode="auto">
          <a:xfrm>
            <a:off x="5025645" y="3118027"/>
            <a:ext cx="1216446" cy="134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12740" r="16155"/>
          <a:stretch/>
        </p:blipFill>
        <p:spPr bwMode="auto">
          <a:xfrm>
            <a:off x="2643099" y="983693"/>
            <a:ext cx="1307998" cy="15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14471" r="16659" b="38362"/>
          <a:stretch/>
        </p:blipFill>
        <p:spPr bwMode="auto">
          <a:xfrm>
            <a:off x="7225631" y="4608466"/>
            <a:ext cx="1268279" cy="13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7"/>
          <a:stretch/>
        </p:blipFill>
        <p:spPr bwMode="auto">
          <a:xfrm>
            <a:off x="679523" y="4518038"/>
            <a:ext cx="1140468" cy="14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00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Карта потока создания ценности текущего состояния процесса «Стандартизация работы по подготовке Пунктов Приема Экзаменов (ППЭ) к Государственной итоговой аттестации (ГИА)»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162" y="1412776"/>
            <a:ext cx="407567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директор\Downloads\IMG_20241111_0806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" b="5065"/>
          <a:stretch/>
        </p:blipFill>
        <p:spPr bwMode="auto">
          <a:xfrm>
            <a:off x="4630949" y="1412776"/>
            <a:ext cx="36746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иректор\Downloads\IMG_20241108_183957_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4"/>
            <a:ext cx="5135216" cy="28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Поток создания ценности текущего состояния процесса «Стандартизация работы по подготовке Пунктов Приема Экзаменов (ППЭ) к Государственной итоговой аттестации (ГИА)»</a:t>
            </a:r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368" y="1556792"/>
            <a:ext cx="8353120" cy="4104456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   Ограниченность по времени</a:t>
            </a:r>
          </a:p>
          <a:p>
            <a:pPr marL="457200" indent="-457200" algn="l">
              <a:buFont typeface="+mj-lt"/>
              <a:buAutoNum type="arabicPeriod"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 algn="l"/>
            <a:r>
              <a:rPr lang="ru-RU" sz="2200" b="1" dirty="0">
                <a:solidFill>
                  <a:schemeClr val="tx2"/>
                </a:solidFill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</a:rPr>
              <a:t>       Информация не дошла</a:t>
            </a:r>
          </a:p>
          <a:p>
            <a:pPr algn="l"/>
            <a:endParaRPr lang="ru-RU" sz="2200" b="1" dirty="0" smtClean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        Некорректные данные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Хранение некорректных данных</a:t>
            </a:r>
          </a:p>
          <a:p>
            <a:pPr algn="l"/>
            <a:endParaRPr lang="ru-RU" sz="2200" b="1" dirty="0" smtClean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«</a:t>
            </a:r>
            <a:r>
              <a:rPr lang="ru-RU" sz="2200" b="1" dirty="0" err="1">
                <a:solidFill>
                  <a:schemeClr val="tx2"/>
                </a:solidFill>
              </a:rPr>
              <a:t>З</a:t>
            </a:r>
            <a:r>
              <a:rPr lang="ru-RU" sz="2200" b="1" dirty="0" err="1" smtClean="0">
                <a:solidFill>
                  <a:schemeClr val="tx2"/>
                </a:solidFill>
              </a:rPr>
              <a:t>амыленность</a:t>
            </a:r>
            <a:r>
              <a:rPr lang="ru-RU" sz="2200" b="1" dirty="0" smtClean="0">
                <a:solidFill>
                  <a:schemeClr val="tx2"/>
                </a:solidFill>
              </a:rPr>
              <a:t> глаз»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Нет опыта выполнения работы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Нарушение сроков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Нерациональное распределение участников</a:t>
            </a:r>
          </a:p>
          <a:p>
            <a:pPr algn="l"/>
            <a:endParaRPr lang="ru-RU" sz="2200" dirty="0" smtClean="0">
              <a:solidFill>
                <a:srgbClr val="FF0000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Отказ от обработки персональных данных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Нежелание работать в ППЭ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Недостаток ресурсов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Человеческий фактор</a:t>
            </a:r>
          </a:p>
          <a:p>
            <a:pPr algn="l"/>
            <a:endParaRPr lang="ru-RU" sz="2200" b="1" dirty="0">
              <a:solidFill>
                <a:schemeClr val="tx2"/>
              </a:solidFill>
            </a:endParaRPr>
          </a:p>
          <a:p>
            <a:pPr algn="l"/>
            <a:r>
              <a:rPr lang="ru-RU" sz="2200" b="1" dirty="0" smtClean="0">
                <a:solidFill>
                  <a:schemeClr val="tx2"/>
                </a:solidFill>
              </a:rPr>
              <a:t>Технический сбой</a:t>
            </a:r>
          </a:p>
          <a:p>
            <a:pPr algn="l"/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85449" y="1412775"/>
            <a:ext cx="674313" cy="75795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Пятно 2 11"/>
          <p:cNvSpPr/>
          <p:nvPr/>
        </p:nvSpPr>
        <p:spPr>
          <a:xfrm>
            <a:off x="425380" y="1833431"/>
            <a:ext cx="791581" cy="73331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Пятно 2 12"/>
          <p:cNvSpPr/>
          <p:nvPr/>
        </p:nvSpPr>
        <p:spPr>
          <a:xfrm>
            <a:off x="546129" y="2395971"/>
            <a:ext cx="695828" cy="75039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Пятно 2 13"/>
          <p:cNvSpPr/>
          <p:nvPr/>
        </p:nvSpPr>
        <p:spPr>
          <a:xfrm>
            <a:off x="56730" y="2940596"/>
            <a:ext cx="681581" cy="66842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Пятно 2 14"/>
          <p:cNvSpPr/>
          <p:nvPr/>
        </p:nvSpPr>
        <p:spPr>
          <a:xfrm>
            <a:off x="92639" y="3397007"/>
            <a:ext cx="734873" cy="69795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Пятно 2 15"/>
          <p:cNvSpPr/>
          <p:nvPr/>
        </p:nvSpPr>
        <p:spPr>
          <a:xfrm>
            <a:off x="166519" y="3930653"/>
            <a:ext cx="649479" cy="75008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Пятно 2 16"/>
          <p:cNvSpPr/>
          <p:nvPr/>
        </p:nvSpPr>
        <p:spPr>
          <a:xfrm>
            <a:off x="111033" y="4449753"/>
            <a:ext cx="572970" cy="69663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8" name="Пятно 2 17"/>
          <p:cNvSpPr/>
          <p:nvPr/>
        </p:nvSpPr>
        <p:spPr>
          <a:xfrm>
            <a:off x="178931" y="5050686"/>
            <a:ext cx="571881" cy="67322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9" name="Пятно 2 18"/>
          <p:cNvSpPr/>
          <p:nvPr/>
        </p:nvSpPr>
        <p:spPr>
          <a:xfrm>
            <a:off x="4252111" y="1700809"/>
            <a:ext cx="576064" cy="613937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0" name="Пятно 2 19"/>
          <p:cNvSpPr/>
          <p:nvPr/>
        </p:nvSpPr>
        <p:spPr>
          <a:xfrm>
            <a:off x="4164174" y="2254241"/>
            <a:ext cx="751938" cy="68916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1200" dirty="0"/>
          </a:p>
        </p:txBody>
      </p:sp>
      <p:sp>
        <p:nvSpPr>
          <p:cNvPr id="21" name="Пятно 2 20"/>
          <p:cNvSpPr/>
          <p:nvPr/>
        </p:nvSpPr>
        <p:spPr>
          <a:xfrm>
            <a:off x="7236296" y="2813842"/>
            <a:ext cx="770384" cy="84215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11</a:t>
            </a:r>
            <a:endParaRPr lang="ru-RU" sz="1100" dirty="0"/>
          </a:p>
        </p:txBody>
      </p:sp>
      <p:sp>
        <p:nvSpPr>
          <p:cNvPr id="22" name="Пятно 2 21"/>
          <p:cNvSpPr/>
          <p:nvPr/>
        </p:nvSpPr>
        <p:spPr>
          <a:xfrm>
            <a:off x="4040908" y="3303137"/>
            <a:ext cx="751937" cy="79182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12</a:t>
            </a:r>
            <a:endParaRPr lang="ru-RU" sz="1100" dirty="0"/>
          </a:p>
        </p:txBody>
      </p:sp>
      <p:sp>
        <p:nvSpPr>
          <p:cNvPr id="23" name="Пятно 2 22"/>
          <p:cNvSpPr/>
          <p:nvPr/>
        </p:nvSpPr>
        <p:spPr>
          <a:xfrm>
            <a:off x="6716107" y="3879095"/>
            <a:ext cx="914400" cy="85320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8440" y="374598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4909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8994" y="37877"/>
            <a:ext cx="1595004" cy="8312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465" y="1230596"/>
            <a:ext cx="1757869" cy="144087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Получает задание заполнить базу ППЭ – ресурсное обеспечение, участники, сотрудники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75" y="2914499"/>
            <a:ext cx="2160671" cy="17510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Отправляет дистрибутив в школы-ППЭ, сообщает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датах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каждой школе Отправляет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в школы, назначает квоту по учреждениям и обозначает срок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</a:p>
          <a:p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75" y="4907930"/>
            <a:ext cx="2120898" cy="15409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Получает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заполнить базу ГИА –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участники, </a:t>
            </a:r>
          </a:p>
          <a:p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1868" y="4907930"/>
            <a:ext cx="1288473" cy="15409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получает экспортные данные</a:t>
            </a:r>
          </a:p>
          <a:p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базу на основе таблицы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9034" y="3546759"/>
            <a:ext cx="1288473" cy="9559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Загружает  данные в базу</a:t>
            </a:r>
          </a:p>
          <a:p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4347" y="2133006"/>
            <a:ext cx="1242475" cy="10673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экспортирует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5613" y="429491"/>
            <a:ext cx="1371601" cy="16071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Отправляет данные в РЦОИ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2845" y="429493"/>
            <a:ext cx="1527463" cy="12607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Получает выверки из РЦОИ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2847" y="2036622"/>
            <a:ext cx="1512645" cy="12607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Рассылает выверки по школам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2847" y="3560621"/>
            <a:ext cx="1512645" cy="12607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Осуществляет хранение выверок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2844" y="5084621"/>
            <a:ext cx="1527462" cy="12607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Дает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11.поручение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директору школы о подготовке ППЭ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385099" y="342673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260" y="2773994"/>
            <a:ext cx="3140647" cy="4062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ограничение времени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информация не дошла. 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некорректность заполнения данных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хранение некорректных данных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амыленность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глаз»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сроков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нерациональное распределение участников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отказ от обработки данных (персональных)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1880820" y="3371096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3182476" y="351426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5070766" y="1170012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2395892" y="4191000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3" name="Пятно 1 22"/>
          <p:cNvSpPr/>
          <p:nvPr/>
        </p:nvSpPr>
        <p:spPr>
          <a:xfrm>
            <a:off x="1782048" y="4882490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1878602" y="3016376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199107" y="1143756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1771527" y="5652654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7" name="Пятно 1 26"/>
          <p:cNvSpPr/>
          <p:nvPr/>
        </p:nvSpPr>
        <p:spPr>
          <a:xfrm>
            <a:off x="3001240" y="1416869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2238095" y="351427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3289635" y="2724086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0" name="Пятно 1 29"/>
          <p:cNvSpPr/>
          <p:nvPr/>
        </p:nvSpPr>
        <p:spPr>
          <a:xfrm>
            <a:off x="2381729" y="2639285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2889651" y="5939316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2" name="Пятно 1 31"/>
          <p:cNvSpPr/>
          <p:nvPr/>
        </p:nvSpPr>
        <p:spPr>
          <a:xfrm>
            <a:off x="4164543" y="2819403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ятно 1 34"/>
          <p:cNvSpPr/>
          <p:nvPr/>
        </p:nvSpPr>
        <p:spPr>
          <a:xfrm>
            <a:off x="5112618" y="2803278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886740" y="845130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876891" y="2645325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020904" y="4525055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1995821" y="5300127"/>
            <a:ext cx="372545" cy="33251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2889714" y="4502727"/>
            <a:ext cx="249386" cy="37976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2808136" y="3164226"/>
            <a:ext cx="249386" cy="37976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2775659" y="1981198"/>
            <a:ext cx="281862" cy="31326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3687150" y="1245286"/>
            <a:ext cx="344842" cy="4065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4597980" y="1662549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4587592" y="3214257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4597980" y="4752116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0311" y="351431"/>
            <a:ext cx="3221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проекта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Роль: Муниципальный координатор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9" name="Пятно 1 58"/>
          <p:cNvSpPr/>
          <p:nvPr/>
        </p:nvSpPr>
        <p:spPr>
          <a:xfrm>
            <a:off x="1862604" y="4073989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60" name="Пятно 1 59"/>
          <p:cNvSpPr/>
          <p:nvPr/>
        </p:nvSpPr>
        <p:spPr>
          <a:xfrm>
            <a:off x="3318729" y="4819913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Пятно 1 61"/>
          <p:cNvSpPr/>
          <p:nvPr/>
        </p:nvSpPr>
        <p:spPr>
          <a:xfrm>
            <a:off x="2486029" y="5939316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3" name="Пятно 1 62"/>
          <p:cNvSpPr/>
          <p:nvPr/>
        </p:nvSpPr>
        <p:spPr>
          <a:xfrm>
            <a:off x="3324048" y="4016349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Пятно 1 63"/>
          <p:cNvSpPr/>
          <p:nvPr/>
        </p:nvSpPr>
        <p:spPr>
          <a:xfrm>
            <a:off x="473223" y="5864682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6" name="Пятно 1 65"/>
          <p:cNvSpPr/>
          <p:nvPr/>
        </p:nvSpPr>
        <p:spPr>
          <a:xfrm>
            <a:off x="1069459" y="5864682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7" name="Пятно 1 66"/>
          <p:cNvSpPr/>
          <p:nvPr/>
        </p:nvSpPr>
        <p:spPr>
          <a:xfrm>
            <a:off x="1442254" y="5864682"/>
            <a:ext cx="405245" cy="60959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68" y="2596804"/>
            <a:ext cx="771765" cy="317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мин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011" y="4533692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8300" y="6448844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50935" y="6421137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76752" y="3278880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40184" y="1925786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61955" y="1638307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35057" y="3191633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800860" y="4752115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18993" y="6357775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73640" y="4533692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5051" y="775857"/>
            <a:ext cx="2161308" cy="8312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Школы отписываются о получении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8342" y="646971"/>
            <a:ext cx="1688012" cy="11503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 таблицу и знакомятся с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1450" y="628734"/>
            <a:ext cx="1288473" cy="1271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загружают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дистрибутив в базу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 личные дела сотрудников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67215" y="701224"/>
            <a:ext cx="1288473" cy="1202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отписываются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получении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1311" y="2022187"/>
            <a:ext cx="1288473" cy="94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8.делают экспорт данных базы ГИА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065" y="2011595"/>
            <a:ext cx="1837870" cy="968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9.отправляют экспортные данные МК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67215" y="1999587"/>
            <a:ext cx="1288473" cy="955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дела детей и заявления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51360" y="2024034"/>
            <a:ext cx="2088560" cy="94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начинают по данным из личного дела и заявлений заполнять информацию на участников, на сотрудников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25156" y="2036330"/>
            <a:ext cx="1767731" cy="94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осуществляют проверку введенных данных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00529" y="3444971"/>
            <a:ext cx="1778966" cy="1014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Школы перепроверяют выверки и подписывают директором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129728" y="3477534"/>
            <a:ext cx="1382629" cy="914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Школы привозят выверки МК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48065" y="807216"/>
            <a:ext cx="1595004" cy="8104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з/д по УВР)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888" y="31222"/>
            <a:ext cx="7730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alt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 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Роль: Школы (зам. директора по УВР)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8232" y="3300783"/>
            <a:ext cx="1382629" cy="96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Школы приезжают на перепроверку данных к МК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33951" y="3546602"/>
            <a:ext cx="1778966" cy="909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Выявили ошибки в выверке – возвращаемся на 5 шаг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1728306" y="1009189"/>
            <a:ext cx="344842" cy="4065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 rot="16200000">
            <a:off x="4133323" y="1009189"/>
            <a:ext cx="344842" cy="4065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6068285" y="910550"/>
            <a:ext cx="344842" cy="4065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7493154" y="999869"/>
            <a:ext cx="344842" cy="20327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8764740" y="1582107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 rot="5400000">
            <a:off x="7482339" y="2347746"/>
            <a:ext cx="346364" cy="322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5400000">
            <a:off x="5283348" y="2383912"/>
            <a:ext cx="346364" cy="322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 rot="5400000">
            <a:off x="3355838" y="2299726"/>
            <a:ext cx="346364" cy="322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трелка вниз 58"/>
          <p:cNvSpPr/>
          <p:nvPr/>
        </p:nvSpPr>
        <p:spPr>
          <a:xfrm rot="5400000">
            <a:off x="1876401" y="2319324"/>
            <a:ext cx="346364" cy="322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850749" y="2927401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трелка вниз 61"/>
          <p:cNvSpPr/>
          <p:nvPr/>
        </p:nvSpPr>
        <p:spPr>
          <a:xfrm rot="16200000">
            <a:off x="1748321" y="3689233"/>
            <a:ext cx="344842" cy="4065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трелка вниз 62"/>
          <p:cNvSpPr/>
          <p:nvPr/>
        </p:nvSpPr>
        <p:spPr>
          <a:xfrm rot="16200000">
            <a:off x="3550832" y="3773782"/>
            <a:ext cx="344842" cy="4065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5681285" y="3863336"/>
            <a:ext cx="346364" cy="3221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902" y="4877242"/>
            <a:ext cx="359964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ограничение времени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информация не дошла.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некорректность заполнения данных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хранение некорректных данных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«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замыленность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глаз»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нет опыта выполнения работы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нарушение сроков 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отказ от обработки данных (персональных)</a:t>
            </a:r>
          </a:p>
        </p:txBody>
      </p:sp>
      <p:sp>
        <p:nvSpPr>
          <p:cNvPr id="73" name="Пятно 1 72"/>
          <p:cNvSpPr/>
          <p:nvPr/>
        </p:nvSpPr>
        <p:spPr>
          <a:xfrm>
            <a:off x="6403264" y="145514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Пятно 1 73"/>
          <p:cNvSpPr/>
          <p:nvPr/>
        </p:nvSpPr>
        <p:spPr>
          <a:xfrm>
            <a:off x="3101695" y="2530574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6" name="Пятно 1 75"/>
          <p:cNvSpPr/>
          <p:nvPr/>
        </p:nvSpPr>
        <p:spPr>
          <a:xfrm>
            <a:off x="3459639" y="1199124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Пятно 1 77"/>
          <p:cNvSpPr/>
          <p:nvPr/>
        </p:nvSpPr>
        <p:spPr>
          <a:xfrm>
            <a:off x="4987642" y="261072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Пятно 1 78"/>
          <p:cNvSpPr/>
          <p:nvPr/>
        </p:nvSpPr>
        <p:spPr>
          <a:xfrm>
            <a:off x="3140832" y="400604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Пятно 1 79"/>
          <p:cNvSpPr/>
          <p:nvPr/>
        </p:nvSpPr>
        <p:spPr>
          <a:xfrm>
            <a:off x="3683440" y="264861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81" name="Пятно 1 80"/>
          <p:cNvSpPr/>
          <p:nvPr/>
        </p:nvSpPr>
        <p:spPr>
          <a:xfrm>
            <a:off x="1439221" y="395906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82" name="Пятно 1 81"/>
          <p:cNvSpPr/>
          <p:nvPr/>
        </p:nvSpPr>
        <p:spPr>
          <a:xfrm>
            <a:off x="5212347" y="413827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4" name="Пятно 1 83"/>
          <p:cNvSpPr/>
          <p:nvPr/>
        </p:nvSpPr>
        <p:spPr>
          <a:xfrm>
            <a:off x="6058596" y="283537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86" name="Пятно 1 85"/>
          <p:cNvSpPr/>
          <p:nvPr/>
        </p:nvSpPr>
        <p:spPr>
          <a:xfrm>
            <a:off x="4398349" y="149176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" name="Пятно 1 86"/>
          <p:cNvSpPr/>
          <p:nvPr/>
        </p:nvSpPr>
        <p:spPr>
          <a:xfrm>
            <a:off x="2142410" y="2530574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88" name="Пятно 1 87"/>
          <p:cNvSpPr/>
          <p:nvPr/>
        </p:nvSpPr>
        <p:spPr>
          <a:xfrm>
            <a:off x="5361365" y="1870784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2" name="Пятно 1 91"/>
          <p:cNvSpPr/>
          <p:nvPr/>
        </p:nvSpPr>
        <p:spPr>
          <a:xfrm>
            <a:off x="7873893" y="267519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3" name="Пятно 1 92"/>
          <p:cNvSpPr/>
          <p:nvPr/>
        </p:nvSpPr>
        <p:spPr>
          <a:xfrm>
            <a:off x="129293" y="3987254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4" name="Пятно 1 93"/>
          <p:cNvSpPr/>
          <p:nvPr/>
        </p:nvSpPr>
        <p:spPr>
          <a:xfrm>
            <a:off x="1473628" y="318798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95" name="Пятно 1 94"/>
          <p:cNvSpPr/>
          <p:nvPr/>
        </p:nvSpPr>
        <p:spPr>
          <a:xfrm>
            <a:off x="5497014" y="4160016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96" name="Пятно 1 95"/>
          <p:cNvSpPr/>
          <p:nvPr/>
        </p:nvSpPr>
        <p:spPr>
          <a:xfrm>
            <a:off x="7234679" y="144680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97" name="Пятно 1 96"/>
          <p:cNvSpPr/>
          <p:nvPr/>
        </p:nvSpPr>
        <p:spPr>
          <a:xfrm>
            <a:off x="3915360" y="4142246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" name="Пятно 1 97"/>
          <p:cNvSpPr/>
          <p:nvPr/>
        </p:nvSpPr>
        <p:spPr>
          <a:xfrm>
            <a:off x="2161312" y="408741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99" name="Пятно 1 98"/>
          <p:cNvSpPr/>
          <p:nvPr/>
        </p:nvSpPr>
        <p:spPr>
          <a:xfrm>
            <a:off x="490029" y="423116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0" name="Пятно 1 99"/>
          <p:cNvSpPr/>
          <p:nvPr/>
        </p:nvSpPr>
        <p:spPr>
          <a:xfrm>
            <a:off x="3852734" y="334060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01" name="Пятно 1 100"/>
          <p:cNvSpPr/>
          <p:nvPr/>
        </p:nvSpPr>
        <p:spPr>
          <a:xfrm>
            <a:off x="5055576" y="176912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" name="Пятно 1 101"/>
          <p:cNvSpPr/>
          <p:nvPr/>
        </p:nvSpPr>
        <p:spPr>
          <a:xfrm>
            <a:off x="6148828" y="4214311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4" name="Пятно 1 103"/>
          <p:cNvSpPr/>
          <p:nvPr/>
        </p:nvSpPr>
        <p:spPr>
          <a:xfrm>
            <a:off x="7300638" y="2633876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25" name="Пятно 1 124"/>
          <p:cNvSpPr/>
          <p:nvPr/>
        </p:nvSpPr>
        <p:spPr>
          <a:xfrm>
            <a:off x="6698754" y="290583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26" name="Пятно 1 125"/>
          <p:cNvSpPr/>
          <p:nvPr/>
        </p:nvSpPr>
        <p:spPr>
          <a:xfrm>
            <a:off x="189129" y="330078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27" name="Пятно 1 126"/>
          <p:cNvSpPr/>
          <p:nvPr/>
        </p:nvSpPr>
        <p:spPr>
          <a:xfrm>
            <a:off x="5372573" y="323332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130" name="Пятно 1 129"/>
          <p:cNvSpPr/>
          <p:nvPr/>
        </p:nvSpPr>
        <p:spPr>
          <a:xfrm>
            <a:off x="8737773" y="2508798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8" name="Пятно 1 127"/>
          <p:cNvSpPr/>
          <p:nvPr/>
        </p:nvSpPr>
        <p:spPr>
          <a:xfrm>
            <a:off x="7323021" y="193536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131" name="Пятно 1 130"/>
          <p:cNvSpPr/>
          <p:nvPr/>
        </p:nvSpPr>
        <p:spPr>
          <a:xfrm>
            <a:off x="8359493" y="272878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329548" y="1652305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64884" y="1302388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528706" y="1566401"/>
            <a:ext cx="97661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5 -60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48267" y="1663632"/>
            <a:ext cx="91440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67390" y="3160381"/>
            <a:ext cx="976610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5 -60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89276" y="2958624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169040" y="2993483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363934" y="3002330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53009" y="2953846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12509" y="4312286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410073" y="4397074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398349" y="4464815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4180" y="709569"/>
            <a:ext cx="2161308" cy="1470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поручение руководителя ППЭ/Члена ГЭК подготовить ППЭ (установка оборудования в аудиториях, штабе, тестирование оборудования, тестовая печать)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40727" y="648766"/>
            <a:ext cx="1688012" cy="1408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поручение руководителя ППЭ/Члена ГЭК подготовить ППЭ (настройка видеонаблюдения)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3982" y="640039"/>
            <a:ext cx="2222973" cy="1453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поручение руководителя ППЭ/Члена ГЭК подготовить ППЭ (установка оборудования в аудиториях, штабе, тестирование оборудования, тестовая печать)</a:t>
            </a:r>
          </a:p>
          <a:p>
            <a:pPr algn="ctr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326" y="2395248"/>
            <a:ext cx="2748857" cy="988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Даёт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техническому специалисту подготовить аудитории к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определенному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567881" y="2410039"/>
            <a:ext cx="3092346" cy="1337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.Уведомляет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Роскоммнадзор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использовании средств подавления сигнала сотовой связи во время экзамена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акт готовности ППЭ, передает члену ГЭК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58378" y="2410757"/>
            <a:ext cx="1902866" cy="1337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методические рекомендации по подготовке ППЭ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заместителю директора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УВР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к определенному числу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427902" y="3932357"/>
            <a:ext cx="3206187" cy="914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 до сведения руководителя ППЭ, Члена ГЭК информацию о готовности ППЭ</a:t>
            </a:r>
          </a:p>
        </p:txBody>
      </p:sp>
      <p:sp>
        <p:nvSpPr>
          <p:cNvPr id="48" name="Овал 47"/>
          <p:cNvSpPr/>
          <p:nvPr/>
        </p:nvSpPr>
        <p:spPr>
          <a:xfrm>
            <a:off x="148065" y="807216"/>
            <a:ext cx="1595004" cy="8104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на ППЭ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888" y="89163"/>
            <a:ext cx="7730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проекта. Директор школы на ППЭ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0285" y="3935419"/>
            <a:ext cx="2749716" cy="909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Проводит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приёмку ППЭ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 допущенные ошибки при подготовке ППЭ</a:t>
            </a:r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1699547" y="1098535"/>
            <a:ext cx="344842" cy="26672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 rot="16200000">
            <a:off x="4099179" y="1043331"/>
            <a:ext cx="344842" cy="33825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6123032" y="966951"/>
            <a:ext cx="344842" cy="32180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8413103" y="2012390"/>
            <a:ext cx="259773" cy="4294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5400000">
            <a:off x="5194378" y="2778280"/>
            <a:ext cx="422312" cy="288578"/>
          </a:xfrm>
          <a:prstGeom prst="downArrow">
            <a:avLst>
              <a:gd name="adj1" fmla="val 34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 rot="5400000">
            <a:off x="3006077" y="2746335"/>
            <a:ext cx="346364" cy="32211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660827" y="3411746"/>
            <a:ext cx="259773" cy="52060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трелка вниз 61"/>
          <p:cNvSpPr/>
          <p:nvPr/>
        </p:nvSpPr>
        <p:spPr>
          <a:xfrm rot="16200000">
            <a:off x="3021531" y="4137660"/>
            <a:ext cx="344842" cy="46789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02645" y="5834683"/>
            <a:ext cx="359964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ограничение времени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информация не дошла.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недостаток ресурсов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человеческий фактор/ошибки</a:t>
            </a:r>
          </a:p>
        </p:txBody>
      </p:sp>
      <p:sp>
        <p:nvSpPr>
          <p:cNvPr id="73" name="Пятно 1 72"/>
          <p:cNvSpPr/>
          <p:nvPr/>
        </p:nvSpPr>
        <p:spPr>
          <a:xfrm>
            <a:off x="7916004" y="171660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Пятно 1 73"/>
          <p:cNvSpPr/>
          <p:nvPr/>
        </p:nvSpPr>
        <p:spPr>
          <a:xfrm>
            <a:off x="8368497" y="316606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76" name="Пятно 1 75"/>
          <p:cNvSpPr/>
          <p:nvPr/>
        </p:nvSpPr>
        <p:spPr>
          <a:xfrm>
            <a:off x="6085792" y="4523069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Пятно 1 77"/>
          <p:cNvSpPr/>
          <p:nvPr/>
        </p:nvSpPr>
        <p:spPr>
          <a:xfrm>
            <a:off x="3798558" y="1711597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Пятно 1 79"/>
          <p:cNvSpPr/>
          <p:nvPr/>
        </p:nvSpPr>
        <p:spPr>
          <a:xfrm>
            <a:off x="1113945" y="4703803"/>
            <a:ext cx="665817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4" name="Пятно 1 83"/>
          <p:cNvSpPr/>
          <p:nvPr/>
        </p:nvSpPr>
        <p:spPr>
          <a:xfrm>
            <a:off x="4740146" y="2204543"/>
            <a:ext cx="612952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6" name="Пятно 1 85"/>
          <p:cNvSpPr/>
          <p:nvPr/>
        </p:nvSpPr>
        <p:spPr>
          <a:xfrm>
            <a:off x="5592819" y="1716605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" name="Пятно 1 86"/>
          <p:cNvSpPr/>
          <p:nvPr/>
        </p:nvSpPr>
        <p:spPr>
          <a:xfrm>
            <a:off x="7370714" y="3193419"/>
            <a:ext cx="691146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12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8" name="Пятно 1 87"/>
          <p:cNvSpPr/>
          <p:nvPr/>
        </p:nvSpPr>
        <p:spPr>
          <a:xfrm>
            <a:off x="2309049" y="4578493"/>
            <a:ext cx="405245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2" name="Пятно 1 91"/>
          <p:cNvSpPr/>
          <p:nvPr/>
        </p:nvSpPr>
        <p:spPr>
          <a:xfrm>
            <a:off x="2086533" y="2786133"/>
            <a:ext cx="763499" cy="60959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white"/>
                </a:solidFill>
              </a:rPr>
              <a:t>11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0033" y="2104234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6105" y="2075278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3266" y="2049739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25831" y="3747866"/>
            <a:ext cx="906609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11840" y="3627987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51955" y="3495109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4955" y="4827868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36618" y="4882392"/>
            <a:ext cx="773193" cy="3325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мин.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868</TotalTime>
  <Words>2025</Words>
  <Application>Microsoft Office PowerPoint</Application>
  <PresentationFormat>Экран (4:3)</PresentationFormat>
  <Paragraphs>510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HGP明朝E</vt:lpstr>
      <vt:lpstr>Symbol</vt:lpstr>
      <vt:lpstr>Times New Roman</vt:lpstr>
      <vt:lpstr>Волна</vt:lpstr>
      <vt:lpstr>Тема Office</vt:lpstr>
      <vt:lpstr>Документ</vt:lpstr>
      <vt:lpstr>Муниципальный проект    СТАНДАРТИЗАЦИЯ ПОДГОТОВКИ ПУНКТОВ ПРИЕМА ЭКЗАМЕНОВ В РАМКАХ ГОСУДАРСТВЕННОЙ ИТОГОВОЙ АТТЕСТАЦИИ  В КЕМЕРОВСКОМ МУНИЦИПАЛЬНОМ ОКРУГЕ   2024 г</vt:lpstr>
      <vt:lpstr>Презентация PowerPoint</vt:lpstr>
      <vt:lpstr>Презентация PowerPoint</vt:lpstr>
      <vt:lpstr>Команда проекта</vt:lpstr>
      <vt:lpstr>Карта потока создания ценности текущего состояния процесса «Стандартизация работы по подготовке Пунктов Приема Экзаменов (ППЭ) к Государственной итоговой аттестации (ГИА)»</vt:lpstr>
      <vt:lpstr>Поток создания ценности текущего состояния процесса «Стандартизация работы по подготовке Пунктов Приема Экзаменов (ППЭ) к Государственной итоговой аттестации (ГИА)»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Диаграмма Исикавы</vt:lpstr>
      <vt:lpstr>Презентация PowerPoint</vt:lpstr>
      <vt:lpstr>Презентация PowerPoint</vt:lpstr>
      <vt:lpstr>Пирамида проблем проект « Стандартизация работы по подготовке ППЭ в рамках ГИА»</vt:lpstr>
      <vt:lpstr>Карта потока создания ценности целевого состояния процесса. Проект « Стандартизация работы по подготовке ППЭ в рамках ГИА»</vt:lpstr>
      <vt:lpstr>Карта потока создания ценности целевого состояния процесса. Проект « Стандартизация работы по подготовке ППЭ в рамках ГИА»</vt:lpstr>
      <vt:lpstr>Дорожная карта мероприятий по решению проблем. Проект « Стандартизация работы по подготовке ППЭ в рамках ГИА»</vt:lpstr>
      <vt:lpstr>Встроенное качество Проект « Стандартизация работы по подготовке ППЭ в рамках ГИА»</vt:lpstr>
      <vt:lpstr>Рады сотрудничеству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проект    СТАНДАРТИЗАЦИЯ ПОДГОТОВКИ ПУНКТОВ ПРИЕМА ЭКЗАМЕНОВ В РАМКАХ ГОСУДАРСТВЕННОЙ ИТОГОВОЙ АТТЕСТАЦИИ  В КЕМЕРОВСКОМ МУНИЦИПАЛЬНОМ ОКРУГЕ</dc:title>
  <dc:creator>директор</dc:creator>
  <cp:lastModifiedBy>RePack by Diakov</cp:lastModifiedBy>
  <cp:revision>52</cp:revision>
  <dcterms:created xsi:type="dcterms:W3CDTF">2024-11-15T01:47:08Z</dcterms:created>
  <dcterms:modified xsi:type="dcterms:W3CDTF">2024-12-06T04:38:55Z</dcterms:modified>
</cp:coreProperties>
</file>