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15" autoAdjust="0"/>
  </p:normalViewPr>
  <p:slideViewPr>
    <p:cSldViewPr snapToGrid="0">
      <p:cViewPr varScale="1">
        <p:scale>
          <a:sx n="79" d="100"/>
          <a:sy n="79" d="100"/>
        </p:scale>
        <p:origin x="96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00" cy="498971"/>
          </a:xfrm>
          <a:prstGeom prst="rect">
            <a:avLst/>
          </a:prstGeom>
        </p:spPr>
        <p:txBody>
          <a:bodyPr vert="horz" lIns="83677" tIns="41838" rIns="83677" bIns="418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244" y="0"/>
            <a:ext cx="2930500" cy="498971"/>
          </a:xfrm>
          <a:prstGeom prst="rect">
            <a:avLst/>
          </a:prstGeom>
        </p:spPr>
        <p:txBody>
          <a:bodyPr vert="horz" lIns="83677" tIns="41838" rIns="83677" bIns="41838" rtlCol="0"/>
          <a:lstStyle>
            <a:lvl1pPr algn="r">
              <a:defRPr sz="1100"/>
            </a:lvl1pPr>
          </a:lstStyle>
          <a:p>
            <a:fld id="{BC9F41AF-D292-4E9A-A255-794A7D19D415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77" tIns="41838" rIns="83677" bIns="418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33" y="4784512"/>
            <a:ext cx="5409498" cy="3915003"/>
          </a:xfrm>
          <a:prstGeom prst="rect">
            <a:avLst/>
          </a:prstGeom>
        </p:spPr>
        <p:txBody>
          <a:bodyPr vert="horz" lIns="83677" tIns="41838" rIns="83677" bIns="418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542"/>
            <a:ext cx="2930500" cy="498971"/>
          </a:xfrm>
          <a:prstGeom prst="rect">
            <a:avLst/>
          </a:prstGeom>
        </p:spPr>
        <p:txBody>
          <a:bodyPr vert="horz" lIns="83677" tIns="41838" rIns="83677" bIns="418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244" y="9443542"/>
            <a:ext cx="2930500" cy="498971"/>
          </a:xfrm>
          <a:prstGeom prst="rect">
            <a:avLst/>
          </a:prstGeom>
        </p:spPr>
        <p:txBody>
          <a:bodyPr vert="horz" lIns="83677" tIns="41838" rIns="83677" bIns="41838" rtlCol="0" anchor="b"/>
          <a:lstStyle>
            <a:lvl1pPr algn="r">
              <a:defRPr sz="1100"/>
            </a:lvl1pPr>
          </a:lstStyle>
          <a:p>
            <a:fld id="{7255041D-5EE9-4D63-A169-7ACED484C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041D-5EE9-4D63-A169-7ACED484C7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041D-5EE9-4D63-A169-7ACED484C7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041D-5EE9-4D63-A169-7ACED484C7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041D-5EE9-4D63-A169-7ACED484C7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3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041D-5EE9-4D63-A169-7ACED484C7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041D-5EE9-4D63-A169-7ACED484C7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041D-5EE9-4D63-A169-7ACED484C7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1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000" y="1892880"/>
            <a:ext cx="12189240" cy="5180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Рисунок 6"/>
          <p:cNvPicPr/>
          <p:nvPr/>
        </p:nvPicPr>
        <p:blipFill>
          <a:blip r:embed="rId4"/>
          <a:stretch/>
        </p:blipFill>
        <p:spPr>
          <a:xfrm>
            <a:off x="109800" y="101880"/>
            <a:ext cx="1690560" cy="11865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523880" y="1288440"/>
            <a:ext cx="9141120" cy="31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  <a:t>Школьная газета как способ развития детского </a:t>
            </a:r>
            <a:r>
              <a:rPr lang="ru-RU" sz="3200" b="1" dirty="0" err="1">
                <a:solidFill>
                  <a:srgbClr val="0070C0"/>
                </a:solidFill>
                <a:latin typeface="Arial Black" pitchFamily="34" charset="0"/>
              </a:rPr>
              <a:t>медиапространства</a:t>
            </a:r>
            <a: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  <a:t> в образовательной организации</a:t>
            </a:r>
            <a:endParaRPr lang="ru-RU" sz="3200" b="1" strike="noStrike" spc="-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925000" y="5182920"/>
            <a:ext cx="9141120" cy="16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 smtClean="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</a:rPr>
              <a:t>МБОУ «Ясногорская СОШ»</a:t>
            </a:r>
            <a:endParaRPr lang="ru-RU" sz="2400" b="0" strike="noStrike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19FCA-F446-41C8-9D71-60AC5E072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594" y="-87055"/>
            <a:ext cx="1920406" cy="18716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000" y="1892880"/>
            <a:ext cx="12189240" cy="5180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Рисунок 6"/>
          <p:cNvPicPr/>
          <p:nvPr/>
        </p:nvPicPr>
        <p:blipFill>
          <a:blip r:embed="rId4"/>
          <a:stretch/>
        </p:blipFill>
        <p:spPr>
          <a:xfrm>
            <a:off x="109800" y="101880"/>
            <a:ext cx="1690560" cy="11865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523880" y="1288440"/>
            <a:ext cx="9141120" cy="31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32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925000" y="5182920"/>
            <a:ext cx="9141120" cy="16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19FCA-F446-41C8-9D71-60AC5E072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594" y="-87055"/>
            <a:ext cx="1920406" cy="18716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8908" y="1217861"/>
            <a:ext cx="79829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 МСП: __ </a:t>
            </a:r>
            <a:r>
              <a:rPr lang="ru-RU" b="1" u="sng" dirty="0" smtClean="0"/>
              <a:t>Обобщение и трансляция опыта </a:t>
            </a:r>
            <a:r>
              <a:rPr lang="ru-RU" b="1" u="sng" dirty="0" smtClean="0"/>
              <a:t>создания школьной газеты</a:t>
            </a:r>
            <a:r>
              <a:rPr lang="ru-RU" b="1" dirty="0" smtClean="0"/>
              <a:t>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Задачи МСП:</a:t>
            </a:r>
          </a:p>
          <a:p>
            <a:endParaRPr lang="ru-RU" dirty="0"/>
          </a:p>
          <a:p>
            <a:pPr marL="342900" lvl="0" indent="-342900">
              <a:buAutoNum type="arabicPeriod"/>
            </a:pPr>
            <a:r>
              <a:rPr lang="ru-RU" dirty="0" smtClean="0"/>
              <a:t>Анализ </a:t>
            </a:r>
            <a:r>
              <a:rPr lang="ru-RU" dirty="0"/>
              <a:t>имеющегося в ОО опыта </a:t>
            </a:r>
            <a:r>
              <a:rPr lang="ru-RU" dirty="0" smtClean="0"/>
              <a:t>работы; 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2. Разработка </a:t>
            </a:r>
            <a:r>
              <a:rPr lang="ru-RU" dirty="0"/>
              <a:t>форматов трансляции наиболее успешных практик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3. Организация </a:t>
            </a:r>
            <a:r>
              <a:rPr lang="ru-RU" dirty="0"/>
              <a:t>стажировок </a:t>
            </a:r>
            <a:r>
              <a:rPr lang="ru-RU" dirty="0" smtClean="0"/>
              <a:t>педагогов по </a:t>
            </a:r>
            <a:r>
              <a:rPr lang="ru-RU" dirty="0"/>
              <a:t>развитию детского </a:t>
            </a:r>
            <a:r>
              <a:rPr lang="ru-RU" dirty="0" err="1"/>
              <a:t>медиапространства</a:t>
            </a:r>
            <a:r>
              <a:rPr lang="ru-RU" dirty="0"/>
              <a:t> в образовательной организации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4. Создание </a:t>
            </a:r>
            <a:r>
              <a:rPr lang="ru-RU" dirty="0"/>
              <a:t>методических рекомендаций по развитию детского </a:t>
            </a:r>
            <a:r>
              <a:rPr lang="ru-RU" dirty="0" err="1"/>
              <a:t>медиапространства</a:t>
            </a:r>
            <a:r>
              <a:rPr lang="ru-RU" dirty="0"/>
              <a:t>, интегрирующих лучшие разработки педагогов площадки и участников стажировок.</a:t>
            </a:r>
          </a:p>
        </p:txBody>
      </p:sp>
    </p:spTree>
    <p:extLst>
      <p:ext uri="{BB962C8B-B14F-4D97-AF65-F5344CB8AC3E}">
        <p14:creationId xmlns:p14="http://schemas.microsoft.com/office/powerpoint/2010/main" val="100747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-180" y="1784579"/>
            <a:ext cx="12189240" cy="5180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Рисунок 6"/>
          <p:cNvPicPr/>
          <p:nvPr/>
        </p:nvPicPr>
        <p:blipFill>
          <a:blip r:embed="rId4"/>
          <a:stretch/>
        </p:blipFill>
        <p:spPr>
          <a:xfrm>
            <a:off x="109800" y="101880"/>
            <a:ext cx="1690560" cy="11865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523880" y="1288440"/>
            <a:ext cx="9141120" cy="31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32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925000" y="5182920"/>
            <a:ext cx="9141120" cy="16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19FCA-F446-41C8-9D71-60AC5E072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594" y="-87055"/>
            <a:ext cx="1920406" cy="18716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11786" y="1461413"/>
            <a:ext cx="7982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9605" r="36068" b="34330"/>
          <a:stretch/>
        </p:blipFill>
        <p:spPr bwMode="auto">
          <a:xfrm>
            <a:off x="1898927" y="1461412"/>
            <a:ext cx="6266833" cy="376767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98446" y="27497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Мастер-класс </a:t>
            </a:r>
          </a:p>
          <a:p>
            <a:r>
              <a:rPr lang="ru-RU" dirty="0" smtClean="0"/>
              <a:t>Создание макета газеты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287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000" y="1892880"/>
            <a:ext cx="12189240" cy="5180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Рисунок 6"/>
          <p:cNvPicPr/>
          <p:nvPr/>
        </p:nvPicPr>
        <p:blipFill>
          <a:blip r:embed="rId4"/>
          <a:stretch/>
        </p:blipFill>
        <p:spPr>
          <a:xfrm>
            <a:off x="109800" y="101880"/>
            <a:ext cx="1690560" cy="11865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523880" y="1288440"/>
            <a:ext cx="9141120" cy="31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32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925000" y="5182920"/>
            <a:ext cx="9141120" cy="16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19FCA-F446-41C8-9D71-60AC5E072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594" y="-87055"/>
            <a:ext cx="1920406" cy="187163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6"/>
          <a:srcRect l="33590" t="9801" r="32820" b="5868"/>
          <a:stretch/>
        </p:blipFill>
        <p:spPr bwMode="auto">
          <a:xfrm>
            <a:off x="1970463" y="486092"/>
            <a:ext cx="4427220" cy="625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35257" t="12992" r="34744" b="10654"/>
          <a:stretch/>
        </p:blipFill>
        <p:spPr bwMode="auto">
          <a:xfrm>
            <a:off x="6502284" y="486092"/>
            <a:ext cx="4262698" cy="6183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92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000" y="1892880"/>
            <a:ext cx="12189240" cy="5180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Рисунок 6"/>
          <p:cNvPicPr/>
          <p:nvPr/>
        </p:nvPicPr>
        <p:blipFill>
          <a:blip r:embed="rId4"/>
          <a:stretch/>
        </p:blipFill>
        <p:spPr>
          <a:xfrm>
            <a:off x="109800" y="101880"/>
            <a:ext cx="1690560" cy="11865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523880" y="1288440"/>
            <a:ext cx="9141120" cy="31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32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925000" y="5182920"/>
            <a:ext cx="9141120" cy="16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19FCA-F446-41C8-9D71-60AC5E072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594" y="-87055"/>
            <a:ext cx="1920406" cy="1871634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11608" r="16616" b="10401"/>
          <a:stretch/>
        </p:blipFill>
        <p:spPr bwMode="auto">
          <a:xfrm>
            <a:off x="1683981" y="1388226"/>
            <a:ext cx="7727841" cy="521208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2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000" y="1892880"/>
            <a:ext cx="12189240" cy="5180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Рисунок 6"/>
          <p:cNvPicPr/>
          <p:nvPr/>
        </p:nvPicPr>
        <p:blipFill>
          <a:blip r:embed="rId4"/>
          <a:stretch/>
        </p:blipFill>
        <p:spPr>
          <a:xfrm>
            <a:off x="109800" y="101880"/>
            <a:ext cx="1690560" cy="11865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523880" y="1288440"/>
            <a:ext cx="9141120" cy="31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32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925000" y="5182920"/>
            <a:ext cx="9141120" cy="16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19FCA-F446-41C8-9D71-60AC5E072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594" y="-87055"/>
            <a:ext cx="1920406" cy="1871634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9" t="14141" r="45879" b="49818"/>
          <a:stretch/>
        </p:blipFill>
        <p:spPr bwMode="auto">
          <a:xfrm>
            <a:off x="1931204" y="1276701"/>
            <a:ext cx="3413425" cy="4732599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6" t="33635" r="31593" b="24900"/>
          <a:stretch/>
        </p:blipFill>
        <p:spPr bwMode="auto">
          <a:xfrm>
            <a:off x="5621533" y="1626251"/>
            <a:ext cx="6299802" cy="4229444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2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000" y="1892880"/>
            <a:ext cx="12189240" cy="51800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Рисунок 6"/>
          <p:cNvPicPr/>
          <p:nvPr/>
        </p:nvPicPr>
        <p:blipFill>
          <a:blip r:embed="rId4"/>
          <a:stretch/>
        </p:blipFill>
        <p:spPr>
          <a:xfrm>
            <a:off x="109800" y="101880"/>
            <a:ext cx="1690560" cy="11865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523880" y="1288440"/>
            <a:ext cx="9141120" cy="31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ru-RU" sz="32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925000" y="5182920"/>
            <a:ext cx="9141120" cy="16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19FCA-F446-41C8-9D71-60AC5E072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594" y="-87055"/>
            <a:ext cx="1920406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2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3782</TotalTime>
  <Words>88</Words>
  <Application>Microsoft Office PowerPoint</Application>
  <PresentationFormat>Широкоэкранный</PresentationFormat>
  <Paragraphs>22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DejaVu Sans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приемная</cp:lastModifiedBy>
  <cp:revision>203</cp:revision>
  <cp:lastPrinted>2024-04-16T03:12:25Z</cp:lastPrinted>
  <dcterms:created xsi:type="dcterms:W3CDTF">2019-04-02T07:58:05Z</dcterms:created>
  <dcterms:modified xsi:type="dcterms:W3CDTF">2024-05-20T09:49:48Z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